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0" r:id="rId5"/>
    <p:sldId id="259" r:id="rId6"/>
    <p:sldId id="260" r:id="rId7"/>
    <p:sldId id="261" r:id="rId8"/>
    <p:sldId id="263" r:id="rId9"/>
    <p:sldId id="262" r:id="rId10"/>
    <p:sldId id="264" r:id="rId11"/>
    <p:sldId id="291" r:id="rId12"/>
    <p:sldId id="265" r:id="rId13"/>
    <p:sldId id="266" r:id="rId14"/>
    <p:sldId id="288" r:id="rId15"/>
    <p:sldId id="289" r:id="rId16"/>
    <p:sldId id="281" r:id="rId17"/>
    <p:sldId id="282" r:id="rId18"/>
    <p:sldId id="270" r:id="rId19"/>
    <p:sldId id="283" r:id="rId20"/>
    <p:sldId id="285" r:id="rId21"/>
    <p:sldId id="286" r:id="rId22"/>
    <p:sldId id="269" r:id="rId23"/>
    <p:sldId id="292" r:id="rId24"/>
    <p:sldId id="271" r:id="rId25"/>
    <p:sldId id="272" r:id="rId26"/>
    <p:sldId id="273" r:id="rId27"/>
    <p:sldId id="274" r:id="rId28"/>
    <p:sldId id="275" r:id="rId29"/>
    <p:sldId id="277" r:id="rId30"/>
    <p:sldId id="276" r:id="rId31"/>
    <p:sldId id="279" r:id="rId32"/>
    <p:sldId id="278" r:id="rId33"/>
  </p:sldIdLst>
  <p:sldSz cx="9144000" cy="6858000" type="screen4x3"/>
  <p:notesSz cx="7315200" cy="96012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00"/>
    <a:srgbClr val="121DF4"/>
    <a:srgbClr val="372ADC"/>
    <a:srgbClr val="00B400"/>
    <a:srgbClr val="003300"/>
    <a:srgbClr val="FF6600"/>
    <a:srgbClr val="76B531"/>
    <a:srgbClr val="BEE296"/>
    <a:srgbClr val="FFC26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6" autoAdjust="0"/>
    <p:restoredTop sz="86455" autoAdjust="0"/>
  </p:normalViewPr>
  <p:slideViewPr>
    <p:cSldViewPr>
      <p:cViewPr varScale="1">
        <p:scale>
          <a:sx n="90" d="100"/>
          <a:sy n="90" d="100"/>
        </p:scale>
        <p:origin x="1500" y="90"/>
      </p:cViewPr>
      <p:guideLst>
        <p:guide orient="horz" pos="2160"/>
        <p:guide pos="2880"/>
      </p:guideLst>
    </p:cSldViewPr>
  </p:slideViewPr>
  <p:outlineViewPr>
    <p:cViewPr>
      <p:scale>
        <a:sx n="33" d="100"/>
        <a:sy n="33" d="100"/>
      </p:scale>
      <p:origin x="0" y="91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075285-2100-442B-A32D-C6BC45D68764}"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3C22B-8E37-4EAA-BBD8-4F76BC74D379}" type="slidenum">
              <a:rPr lang="en-US" smtClean="0"/>
              <a:t>‹#›</a:t>
            </a:fld>
            <a:endParaRPr lang="en-US" dirty="0"/>
          </a:p>
        </p:txBody>
      </p:sp>
    </p:spTree>
    <p:extLst>
      <p:ext uri="{BB962C8B-B14F-4D97-AF65-F5344CB8AC3E}">
        <p14:creationId xmlns:p14="http://schemas.microsoft.com/office/powerpoint/2010/main" val="3806253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75285-2100-442B-A32D-C6BC45D68764}"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3C22B-8E37-4EAA-BBD8-4F76BC74D379}" type="slidenum">
              <a:rPr lang="en-US" smtClean="0"/>
              <a:t>‹#›</a:t>
            </a:fld>
            <a:endParaRPr lang="en-US" dirty="0"/>
          </a:p>
        </p:txBody>
      </p:sp>
    </p:spTree>
    <p:extLst>
      <p:ext uri="{BB962C8B-B14F-4D97-AF65-F5344CB8AC3E}">
        <p14:creationId xmlns:p14="http://schemas.microsoft.com/office/powerpoint/2010/main" val="2347034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75285-2100-442B-A32D-C6BC45D68764}"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3C22B-8E37-4EAA-BBD8-4F76BC74D379}" type="slidenum">
              <a:rPr lang="en-US" smtClean="0"/>
              <a:t>‹#›</a:t>
            </a:fld>
            <a:endParaRPr lang="en-US" dirty="0"/>
          </a:p>
        </p:txBody>
      </p:sp>
    </p:spTree>
    <p:extLst>
      <p:ext uri="{BB962C8B-B14F-4D97-AF65-F5344CB8AC3E}">
        <p14:creationId xmlns:p14="http://schemas.microsoft.com/office/powerpoint/2010/main" val="144630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075285-2100-442B-A32D-C6BC45D68764}"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3C22B-8E37-4EAA-BBD8-4F76BC74D379}" type="slidenum">
              <a:rPr lang="en-US" smtClean="0"/>
              <a:t>‹#›</a:t>
            </a:fld>
            <a:endParaRPr lang="en-US" dirty="0"/>
          </a:p>
        </p:txBody>
      </p:sp>
    </p:spTree>
    <p:extLst>
      <p:ext uri="{BB962C8B-B14F-4D97-AF65-F5344CB8AC3E}">
        <p14:creationId xmlns:p14="http://schemas.microsoft.com/office/powerpoint/2010/main" val="7964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075285-2100-442B-A32D-C6BC45D68764}" type="datetimeFigureOut">
              <a:rPr lang="en-US" smtClean="0"/>
              <a:t>3/18/2019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E3C22B-8E37-4EAA-BBD8-4F76BC74D379}" type="slidenum">
              <a:rPr lang="en-US" smtClean="0"/>
              <a:t>‹#›</a:t>
            </a:fld>
            <a:endParaRPr lang="en-US" dirty="0"/>
          </a:p>
        </p:txBody>
      </p:sp>
    </p:spTree>
    <p:extLst>
      <p:ext uri="{BB962C8B-B14F-4D97-AF65-F5344CB8AC3E}">
        <p14:creationId xmlns:p14="http://schemas.microsoft.com/office/powerpoint/2010/main" val="702418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075285-2100-442B-A32D-C6BC45D68764}"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3C22B-8E37-4EAA-BBD8-4F76BC74D379}" type="slidenum">
              <a:rPr lang="en-US" smtClean="0"/>
              <a:t>‹#›</a:t>
            </a:fld>
            <a:endParaRPr lang="en-US" dirty="0"/>
          </a:p>
        </p:txBody>
      </p:sp>
    </p:spTree>
    <p:extLst>
      <p:ext uri="{BB962C8B-B14F-4D97-AF65-F5344CB8AC3E}">
        <p14:creationId xmlns:p14="http://schemas.microsoft.com/office/powerpoint/2010/main" val="5868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075285-2100-442B-A32D-C6BC45D68764}" type="datetimeFigureOut">
              <a:rPr lang="en-US" smtClean="0"/>
              <a:t>3/18/2019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E3C22B-8E37-4EAA-BBD8-4F76BC74D379}" type="slidenum">
              <a:rPr lang="en-US" smtClean="0"/>
              <a:t>‹#›</a:t>
            </a:fld>
            <a:endParaRPr lang="en-US" dirty="0"/>
          </a:p>
        </p:txBody>
      </p:sp>
    </p:spTree>
    <p:extLst>
      <p:ext uri="{BB962C8B-B14F-4D97-AF65-F5344CB8AC3E}">
        <p14:creationId xmlns:p14="http://schemas.microsoft.com/office/powerpoint/2010/main" val="274808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075285-2100-442B-A32D-C6BC45D68764}" type="datetimeFigureOut">
              <a:rPr lang="en-US" smtClean="0"/>
              <a:t>3/18/2019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E3C22B-8E37-4EAA-BBD8-4F76BC74D379}" type="slidenum">
              <a:rPr lang="en-US" smtClean="0"/>
              <a:t>‹#›</a:t>
            </a:fld>
            <a:endParaRPr lang="en-US" dirty="0"/>
          </a:p>
        </p:txBody>
      </p:sp>
    </p:spTree>
    <p:extLst>
      <p:ext uri="{BB962C8B-B14F-4D97-AF65-F5344CB8AC3E}">
        <p14:creationId xmlns:p14="http://schemas.microsoft.com/office/powerpoint/2010/main" val="193595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075285-2100-442B-A32D-C6BC45D68764}" type="datetimeFigureOut">
              <a:rPr lang="en-US" smtClean="0"/>
              <a:t>3/18/2019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E3C22B-8E37-4EAA-BBD8-4F76BC74D379}" type="slidenum">
              <a:rPr lang="en-US" smtClean="0"/>
              <a:t>‹#›</a:t>
            </a:fld>
            <a:endParaRPr lang="en-US" dirty="0"/>
          </a:p>
        </p:txBody>
      </p:sp>
    </p:spTree>
    <p:extLst>
      <p:ext uri="{BB962C8B-B14F-4D97-AF65-F5344CB8AC3E}">
        <p14:creationId xmlns:p14="http://schemas.microsoft.com/office/powerpoint/2010/main" val="1778359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75285-2100-442B-A32D-C6BC45D68764}"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3C22B-8E37-4EAA-BBD8-4F76BC74D379}" type="slidenum">
              <a:rPr lang="en-US" smtClean="0"/>
              <a:t>‹#›</a:t>
            </a:fld>
            <a:endParaRPr lang="en-US" dirty="0"/>
          </a:p>
        </p:txBody>
      </p:sp>
    </p:spTree>
    <p:extLst>
      <p:ext uri="{BB962C8B-B14F-4D97-AF65-F5344CB8AC3E}">
        <p14:creationId xmlns:p14="http://schemas.microsoft.com/office/powerpoint/2010/main" val="1162028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075285-2100-442B-A32D-C6BC45D68764}" type="datetimeFigureOut">
              <a:rPr lang="en-US" smtClean="0"/>
              <a:t>3/18/2019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E3C22B-8E37-4EAA-BBD8-4F76BC74D379}" type="slidenum">
              <a:rPr lang="en-US" smtClean="0"/>
              <a:t>‹#›</a:t>
            </a:fld>
            <a:endParaRPr lang="en-US" dirty="0"/>
          </a:p>
        </p:txBody>
      </p:sp>
    </p:spTree>
    <p:extLst>
      <p:ext uri="{BB962C8B-B14F-4D97-AF65-F5344CB8AC3E}">
        <p14:creationId xmlns:p14="http://schemas.microsoft.com/office/powerpoint/2010/main" val="4123619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75285-2100-442B-A32D-C6BC45D68764}" type="datetimeFigureOut">
              <a:rPr lang="en-US" smtClean="0"/>
              <a:t>3/18/2019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E3C22B-8E37-4EAA-BBD8-4F76BC74D379}" type="slidenum">
              <a:rPr lang="en-US" smtClean="0"/>
              <a:t>‹#›</a:t>
            </a:fld>
            <a:endParaRPr lang="en-US" dirty="0"/>
          </a:p>
        </p:txBody>
      </p:sp>
    </p:spTree>
    <p:extLst>
      <p:ext uri="{BB962C8B-B14F-4D97-AF65-F5344CB8AC3E}">
        <p14:creationId xmlns:p14="http://schemas.microsoft.com/office/powerpoint/2010/main" val="2954892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6.png"/><Relationship Id="rId7" Type="http://schemas.openxmlformats.org/officeDocument/2006/relationships/image" Target="../media/image27.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2.wdp"/><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32.jp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33.jp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mailto:rgallon@GallonExports.com"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gif"/><Relationship Id="rId4" Type="http://schemas.openxmlformats.org/officeDocument/2006/relationships/image" Target="../media/image39.jpeg"/><Relationship Id="rId9"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30.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gif"/><Relationship Id="rId2" Type="http://schemas.openxmlformats.org/officeDocument/2006/relationships/hyperlink" Target="http://www.ggholdingsgroup.com/"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0.gif"/><Relationship Id="rId4" Type="http://schemas.openxmlformats.org/officeDocument/2006/relationships/image" Target="../media/image49.gif"/></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microsoft.com/office/2007/relationships/hdphoto" Target="../media/hdphoto3.wdp"/></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9.png"/><Relationship Id="rId5" Type="http://schemas.microsoft.com/office/2007/relationships/hdphoto" Target="../media/hdphoto4.wdp"/><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9.png"/><Relationship Id="rId5" Type="http://schemas.microsoft.com/office/2007/relationships/hdphoto" Target="../media/hdphoto4.wdp"/><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59.png"/><Relationship Id="rId5" Type="http://schemas.microsoft.com/office/2007/relationships/hdphoto" Target="../media/hdphoto5.wdp"/><Relationship Id="rId4" Type="http://schemas.openxmlformats.org/officeDocument/2006/relationships/image" Target="../media/image66.png"/></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69.png"/><Relationship Id="rId5" Type="http://schemas.microsoft.com/office/2007/relationships/hdphoto" Target="../media/hdphoto6.wdp"/><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6.jpg"/><Relationship Id="rId7"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1.jpg"/><Relationship Id="rId5" Type="http://schemas.microsoft.com/office/2007/relationships/hdphoto" Target="../media/hdphoto1.wdp"/><Relationship Id="rId4" Type="http://schemas.openxmlformats.org/officeDocument/2006/relationships/image" Target="../media/image10.png"/><Relationship Id="rId9"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69.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www.ggholdingsgroup.com/" TargetMode="External"/><Relationship Id="rId5" Type="http://schemas.microsoft.com/office/2007/relationships/hdphoto" Target="../media/hdphoto1.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6.jp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6.png"/><Relationship Id="rId7" Type="http://schemas.openxmlformats.org/officeDocument/2006/relationships/image" Target="../media/image23.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838200" y="1524001"/>
            <a:ext cx="8001000" cy="1518404"/>
          </a:xfrm>
        </p:spPr>
        <p:txBody>
          <a:bodyPr/>
          <a:lstStyle/>
          <a:p>
            <a:r>
              <a:rPr lang="en-US" dirty="0"/>
              <a:t>Intro</a:t>
            </a:r>
          </a:p>
        </p:txBody>
      </p:sp>
      <p:sp>
        <p:nvSpPr>
          <p:cNvPr id="5" name="AutoShape 10" descr="data:image/jpeg;base64,/9j/4AAQSkZJRgABAQAAAQABAAD/2wCEAAkGBxQTEhUUExQWFRQXGBgaGBgYGBocGhobGxcdHR0aHRcYHCggGBolHR4YITEhJSkrLy4uHB8zODMsNygtLisBCgoKDg0OGxAQGywkHyUsNDQsLCwsLCwsLCwsLCwsLCwsLCwsLCwsLCwsLCwsLCwsLCwsLCwsLCwsLCwsLCwsLP/AABEIAMIBAwMBIgACEQEDEQH/xAAcAAACAgMBAQAAAAAAAAAAAAAEBQMGAAECBwj/xABFEAABAwIEAwUGAwYEBQMFAAABAgMRACEEEjFBBVFhBhMicYEykaGx0fAjUsEHFEJy4fEzkpOyU2Jjc9JDgqIVFiSDwv/EABkBAAMBAQEAAAAAAAAAAAAAAAECAwQABf/EAC0RAAICAgIBAgUDBQEBAAAAAAABAhEDIRIxQQRREyIyYXGBsfAzQpGhwSMU/9oADAMBAAIRAxEAPwCk8V4i6l578Z0fiOCO8X+c7ZqjcxjxbzB57/UX9aj4y1Lzx/6jn+813w0goKTt8qwZG4pS+4zVACOJPg/473+qv/ypngeKOqsXnZ/7ivrS5xsA9Jj0ohnC5pMwQJHK3XnT5ZJx3oMo6GXEsQ+kg967B/6i9R60GriD3/Gd/wBRf1qdeLK2ghUZ0mZuCoaeR5zQZFZocoqpEKaO3+IvZwe+duJ/xF/Wul8Sek/jO/6i/rQneeKeQI9DXSU1TwN4LLhUpUhtScVie8UD3gK1ZU2EHS4Bmb6DrSJ7HvAyH3f9Rf1qVh9YQALAGSdzfehckSOtvIgH61OLabtnBI4m4U/4zoVy7xfvF6gRxR6f8Z3/AFF/WhViuZvNaFK0LQz/APqL2vfO/wCor61Y04Z4sO4nv3MrYTAzquStKTabe0P6VVGTIge6rWokYAuOKCWs0NoEZnXgLE2/w0Amb6nnUM16DBd2KMQ6+W+8/eFyT7IcWCBtvedaDXxZ8ogvOgyLhatI86XuvFRk/wBB5VO46NFCDAv9RXRUl3sCs9e7H9r2m8GyHJWrKQokkqBCiBKjoIjnr6Uo49j85zIUUkq0StWhB1vfaqn2b4goAtBtpYgk94ARBuTJIjznlUinocCQQkTaDMTsM0285rBkhJ5Nvoa3IsGH4u8hIBKzAF5J98GZracc89KU+CNXFrM8yQgHTzOm9JcE8oYkjMYCSYk9BppvRL5zFSZI1Bjcb35Goyjwdrv32I3Qpd4u6FqyvuKuRmKlXE2IST4aEe4g/r3zuv8AxF/WmfFuHttkBtRUSJIMWnnFAjBKzARJUQAAJJJOwGv9a2Qyp7QyewlPFHVgQ65Ike2r601Xg3VOJDL7jiVJzRnOZPMK8XhpQ8UpcGhyrlSU5gIn2PFcbirhisfh0rJwCloKvaQUS3YHTNefIc77VLNKaS4ff8DNpi9xKmJ71xxXgJ9tfhNwAb8xVeTi3TH4rpn/AKiunWm/GuIud24HEAKWEiQSZAPnba3ypVh0+Ec6OFT/ALmK9djrh/ah1lpSDDhVHiWVGPITUSHX3gXXHXQhIIELI00A5gGATeJExSV8x51eU8Rw5wKG0ABwtBDloKlCIkxETJmnlFraGh82mVLjofw7rjS3nSpCgJC1ZVJIkKHQiKQr468DGd4//tVV27U4jCDDhhCg6/mnMkDMggkKzuRdJFwm5FtoimhoGtOH5ttE8lJg6+PPx7bvq6v61EeN4k2DzifJavmTNaeblVhbb60RhcKB4j6Dn18qu5qK6FtBuFZxSkA989fm6v8A8qyrPheFOZEzqQD771lZP/pyD0yqcU/xnv8AuOf7zQ/B/bI2IIorirZLrxH/ABFz/nNDYMQpPUn7+Facm4NGua0D4pMQKacKaSpUKEiZvpQWPbhyOtN+znd96e8UEpCSbzBNhAgG9yfSkyyvDa9hW/lbLtxbsW2/hVvNrPfNCQJTBCRdNrmRp1tXnq8AS0HUGUyEqBIBCiJFt0kXkaaHmbjhO062SS147EeIQkyNxqob7VVMQmHQSlN5tFrztWfA/lq2RVSVCZaAD1qYj9K29h/EZ9PWpGW80jcGK0XezqsMwyUhqVfmP9pqBxqT7v1FWkIGEyIhtw93K0lIWhUqOdCgSQqCNtgDaJqDj2JacOdptKApiMiRAQtDgUYAAgFOa/I1n+6YLKjiW4MGPSuMKgKUAowLnqYBMDqdPWrL20wbSSh1lIShwQgZiSQJlZBum5AA6TVWSKvik5Qvo5Kwzh+GMgmJnbSpuLu3CJ8KJypnQquT0m3uFd8JBJBOg0oLFplSiL3NKreR2dIHbTJnYVO6iUk9P1ovhyUJ/wAVGeQREkZZ0NtSORtr5jjFKsQIuDp0pufzUFKiLhSliHEgKyG6Tuk6j3U5xL7RKVJTlIAt9m1770i4c6UpPX791FtKJN6LxJztoVuhkxxMBZUUwTuIJ8rjSpv3lTyx3aS2iYzLvE7CAJpU4iB8/WiMJxLK2psyZjLcWk3k/KN6jmwUriti2EFICiNbm+5rnEvkFJSfEm6ehn+goRp2ZInqDr79xW+HeJ9SlHwxk6WEn42moqG7fgVJ3bOXVAoKgnKd4Jj4/KjmHCQhQA0Ata4ttrsZ60Hi/YNS8OeCUwrSJkXuBy6i1Hta9x/ARj3sym0kGCSKmWgC1KzjSt1A2zUw4k/CoBAPM+W1O4uEkn7B4uSojCU5wCRqJE39eVTcf4qWlFlolIiFlOpm+UHlpNLQ8LAWvJH6g/X40I+cy1KA1JPkKLx3kTfjwL0Y0jl4edTKV4Y50JmMwNPnXS1narptCtLwdpSJAH9hUzbsztcAeVQhBEAXUfuKjfxASIFzuf0Fcrk7FL7ju07AWQjvFJASkKSAEnKkCQFXAkb1lefNuGNDWUyxKi3xJDHHYdRxDpNgXHP95odSb63BpxxBP4rn/cc/3mk7gHe9Dr5xapxm5N2aYzvTCOJkeByJkQfSomV7ga87VtxGqFGB+sW9KYcG4Q9iEktNlzLqAU5v8syR1iutQxHSTUaRChK9pPKNfUDfyoviOEdQ2lxxtaAbAqQpMyJgSL6UQOGOoUAtBSRsdY5W0PTrXXaB5wspSv2cwKR+WEkQOl/hWbHkvIkQxrYDxd3MoJVALYywAMoIJ0A0FveZpfhESZGhp32xKf3t0JEJGUf/ABFC8Gw0yDuQJHM/Yqt8IWd0rOF8RzJQldlIAShX/KNEqn5/3oxQ7tQK8yMyXAZBFnG1JHmJigcXgjKhE5ZmmTnFVOMt50ytlQhX5kpjwn6+dQlLprp9k/JEh1lbbYdRZIgGVjoYyqAOlRYxjBlH4aVpV+bPIHvoZjEeDISAEk2PUzoNaeYngmGZRmdxbbionu2RnItzykXtclPma0JuKK8XV2IMCsDMQBAF7qv/AJiYoJgHKVEDWBG/P9KMCUqC8gKEkxBMkDe8XOtqGxTuwEAaCuXbAaSmbg+Y3H1FafEj0IreGNcuUV9RzIEpijMHqOVQJT9+nl8+VGYVF/nz161pi9kzb453oAmD/emTtyenn89jrS15NGTORpTkaa6e+i+GPj2CLp9xil5iLzatL1BG4+X2KhLGmqGklxot/G+GgOYhKAMjUyAomNrExIBBqsuvCABsPvSjMfxJcLEj8UhS/MEmBuBKjbe1J1KJ5j9aHpcbStgJcKsh1B3zJ+NOeO6qPl+gpPgv8RBI3EgfSfKmHE3JzbSoD4f0o5leaL+3/SsPpYNhiYmphlAO53NRpgAga1CmaF3JszyZ0sVtlEnoKj+NdOExkHmo8ulGr0gEeIxRMhO+p+9BQsR50Q4tKBAuedDBRUYFyauo0gk7REVlMmMqUhMAxv13rKKl9gjHiqiHHY1zr/3mkzbMEzedaa8ZfCXnAZ9ten8xpccVLgAEDX4VmxPimzTGaSt9heJblIV6TzjUedx763w0Q6ErX3cXzHa3MaTzmpUNyzmzaLUAieaUyoD0A6wOVBvKKggGCRI6xOh5gbeflCQbrjYYT1R6BwhoO4pOHUqEhBlREkkActTr8am/aG+yMRg2UJBDYC1lSSCrxAAKkAmyD76q3ZviC23w+n/0wokmd0lMeZn4GlXHOJOOvqcWsqWpQEzNuQ2gcorvS4lji9b8snBUFY1aXH1rWYSpdzyBMT6Cn6/3XCOpw68zjDviYxaM2ZKoHgUiMrgCosL+IeQo3G3ohI6k1Hw2XCFLJUEDKmdrz+vxquOC+G5SF8UXLCYLPiG0JWlWdeTMDInMQDPIiCPOrd214ClrCqS0kd234rkZ8xIzlNpUIAJHM20ivNmXSl1BEgxYjmLj5U/XxoLaXmSkriMxKkqTOsR4VCLXjXesEoy5JRQU0lRVMAylWJSlzLBzCFqARJQSJKgRcwLgiucXiHFOrU4sqcJlSvCqTzzJMEeVA49QKvL7FNcFhGywF96C7nKVNwZCY8Kp0I10mLab+g4y4pgdvoH4ik5EgCSSJjy50vUkI1JKvyg29T+gp0sheZsGFRttaq+pBTIIggwafGtUNQUniCv4gmDoAIj761IpVvfStQNHC3rRnjS6FYWyrXU62HPy9fhRbSzOu/X10mlyXOfx+/u9TIcjT0vpflPkffypegBWMVc2sI1+V9b0C8r6ff3zrtxydumwOp5G5odZJNpk/CuOCMO2nJKkFRvcKj9D8albwiVAKEhII11n8oO80VwtKQm8E5sqRsTqf0t1qTGE+EnbSNOcRt51klkfOgijiySkwRcFQI5RY0IDt8rctI1qTEYmVSsZySqbwZm99/WsDaTPdlUgSUmJiLkEWNptW3H8sUmdQTwVEup6Sfh/WuscvxE9dq67OLBUrc5fdQIUVKvzqbV5W/ZD3xgHNIhPU3Ncroplha/ZST8vfpRjPAlH21QOn1qXZmK++5Glc4XCurshCj1295tVxY4W0jRAJ5qv86LiqqVLoOir4Ts0o+2oDom/xpvhuDMtxbMepn4afCmKjQuJxaEe0oD75UJSb7OsLbSALJEeVapN/wDcadkqI8wKymSfsGmS9o8H+K4oC2dY3/OdZ9aQ5fxB/MB8Yr0XtBi8ItZDbmUyoKQEKUSvMRcmAkTeZPlzobrcOmf4VE+41iwZJST5KhrD2VJ7lU+0FmOgIR/4x60qeXCh8aKQVB0gezuNqBxK5cypBnNaBv0vVcatjRehuzi8jJym5Mn0sPuedLcKkKcBEwhMmfzHl0rh1RAyzNz7ztFE4h3I2Bva3LpWjI2o8V5KT1+oBxsaK3uKN4OkBpJ8z/8AI0uXiJEKAIvaJo7hUZLTAUYHLQx8a6UXHFxJPoLUFFTeUSrMIA1N9BUHFEqQon+BVx86H4i4uUlBUCghQUAYBCreIaVLxSVFAsBE1OC4yi/yd4FzgmZ85+9aZYBIaTmc8IO3IczG55VAlSEXHiUNJpfilKUZUfLl6DyrRuevAVoNxGPT3oU2YGhtG/WpXMPK1jU2PnSFZi4q/wDAcI26EqWpCLIKnFqhKQRqZMbHryqfqP8AypxQWynlnxAUS4wTvTrieAaTiHC053jc+BUESCORAg0K4kcpoObYrl4FOaNa6K/vlrp6UW8kWFiSfdUquG+JQAtIAvudufWj8SK7GF+aY52+9alR+HyKvSE+mhPyq99kuyCH3EoiEkLKlmZIAgBPIz8AaB7T9j04VwIDgVMkgagbGdp5VKOaM+loHiyvYjEKCEXuQVGOqiB8BR3BsdIVmShxWVQyrmIKT45BEEbdb2ofFNSsDSAmP8ot8q200WlhQIBuD6jkanLi1Xk5OxLxTD5SBrEyetMOz7eHUoZlKS6DIukJV5em1WDhHDkvoeS5eV2UBcK/MPhaknaDsg/hlELTKbELT4kEESIVpMbVbD6iM7xvtf8AQ9jVrhbDWaCq+ozX9ANKVYTiLIIKGBfcqk/EGK1hkQFkixZRPOUgp/Sl2CRAHMULvlf2BP6Syo7QJ3Qoe41IeOtRcqHp9KrM1ypO9ciS2M8f2gJs34RzOv8ASlLmNcVfOr/Ma1E7CKxQqipDEjWKcg+NcfzGotTOvWsIsB61mY1wCdKK1W0KtWU6uglqYQgvPRHeB4wNSQVqmSdL5YjaZrnEYZpQdSkKLkKWF7EpN05YsIJ91E4ohGIWoBIlarwJJzHfXc3o7spwVeIXlQPEQYMxlTMKUrmk6RqTXmKTlk0GisKH4p8j86X4tsocIWmFJJkHYj6Grp2w7LLwJGZQWlaVZVARcagg6G499KsVwoOheIYaUnCtZR4jmJNxmv8Aw5rETaRzq+NOMvm8FIx9xBg3ADJ1nwjeeflrXWLIveb/AKVBnCQpe8wKDb57mtMY8pcvYOR/Mdup3F/ufvzqThroSlYnQz7x/Q1yoSPWhQPHY2vNaGrjQgWMUrZSgOQJj4Vt9wr9r+Hl7tfOo0D70+7frU6UxfQa9Pu9LxQARRI+dbcREHbpU6mrfqJmwt99KHetYj7H3pTRZwG6KteFS33TRKMzndlPiAKQk5YUAf4wQoTsFc4IrTacygOZirG6gZUcsvprUfUPcUFs6NQOuDQe+uXXbQNKExDhGm+5pYxsVE6GyVIMHKVZQdiRBPuBFE4nEqZxWdIBI2ULEER9mleEUVJVBOdELHVIMH1Eg+WblRvFncwQvci9JOPzpP8AAfBdeD9o1NYaAoqQc2VJPsOERI5AakaEE8zSheIU4orWSpSiSSdTO9J8CYSOt/v0plhbkE6UuLEsdv8An4Jt+ATHD8RUbG3pR/B8O9iHCEpzAJKv5QBJObXpG5IoBxUk0dwrjbmGQvuh41GM35RH6mPdU8sHWkGD2O+weObaS66tGZKFZhCkymSAFd0pQUsDmDYkV6Jg+JNKwj+IIT+7+NVokwkAgAGUqtF42tXiWCdHsnVP9yPvrRPEeKrbYWy2v8J4pKh/IZHrpcawPSeNKM3rsrdECeJQ5nUEgKzGMoKRKlGMhEFN9Kn7QKzulzKhKO7QEZAlKSBqqEwAZPwFInHJAHSiOHPkp7tV0gqgcs2vpIqjg1tCNsEUIrp0CB1FE47AFtWQeIgDTyn5UOvDqBEg6cj+tUTT2haIimojyFdOVpsXqiOOlj4WrShWJrqDFC6AdsYYlIP3rWVKwDlH3vW6pyYxYsQjvHnSoKAQtaiegWRrsTYCmXZvtB+7YkPEqyEELSkCSmLASYEEJ9KD4jiU+NKCJ71ZUY08RAAPLf1oDGgIEqUFKyyL6dCCQZ8vjXmpvna0Mu9DHtt2ocx7qQoZGkTlTyBiSo7qt5bdSvf4y8vDt4crIbQCAgWTAMiR/Fzk0FhPZzG5Vc/Yrt0hKOQItG9+vrWmU23TZV90V/FOyrLy+ddNitvsmZrjNHXz/rWxNVoWfbCDoR9zQjVyo+VTk/dqhw49qmT0KEIA+4tJ8vlRERy5aeo12qNq4GwPX9evpRDY0/rbzTP3ahYDkosDBN5J1kz+Wdb6nnQ2KRboSYk33voCPWjTNiNZA5fK0A39POolMS2tZgJBiQDJNtOe56QKW6Zwu4agd6J1Ex5/c07xjoS22SbZTHvoZOCT+794PbzQdZSBedIFt6zHJnDsK5SCfP8AtU5yU5xf3r/TD2Q99m8vvlUGJXasRpURub1pVIU2xIMjWCPQ2I9alxTyiADoOQqXDtxf9f6Vp4QR5zQ7dhsYYdNo5fpTHCLv0H6UuC/SiMOdfI1mZI0RWnFpCFzMnLljnmGvTLm9Yrc7UDxhXgH8w+RoqPLQ0ezMK6AswRJA1sQoRvWuLLuNrfOlFwZot1yQCeQ+VdLDxkpDsxR08h8ql4c7DonQ0Mpdz1reHVC0nlejKNxa+wC68OwqnS5lBVAWQY/hQJv0gD1IpVjVZkkRpe3Le296vv7MMYyC8F6lPIk5ZvAAvNrdKp/EcMG3lpMiFEAEEGJ3ChI8orz4rjsdLRW1NVEnWjcbAPhMihW0zNa4ytEWjQTUzaZrgCpsA0pa0oQJUohKRzJ+Q61zOQww3D1FIISSOgNZXpnBSWWG20NtrSBZa3cpVJnNlynKkkyATMRN6yofGXuivFFb4c5hv/yitaUvpcUWkqMGUrJsTZRUbRrVN4q+XHComVLUVE9SZNZxe77w0/Ec/wB5qPDHxEm4SAB1NPDB8OTnd2GC3YU2mEweQ02mt4qMpjQR8da203Jvrr8KzFiBl3Kh8Af1NTTuYYv5kDIZzWP3ag3sKQTNHG0+R+VcKfMZvQ232PqPlVozknoRMWlqu8O17U+dMF3vlA99BlwgjluOdXU3JUNokbB589z5bVKlYM5fPa4635jWBvUeIEX22PmKhbeBN/TWRJv9+VGO1YKDIkAAElRgRbMSQPajrp11qTjie7KWpzBA20zkGbijeHfgo/eHIzGQ0DHiVEFfkn50kU4paouVKVbzJ5neYpItyl9l+4QrBvRhig7qN+dgAL7DpzNQcQRGHZ81VL2lwSWXlMNOJcS3YLTBCjAJIItqY9K74ksqwzYi4+lNPUov7gQm7ypWk3oQe0AedMmDb3/flV5aAwhpOn9fvf4VDjAIttRLc7C/TzP9fdXWJQSIt+nSlUgEaXQb1O05vS9k+HqDBqZC4qElsRrYYV0u4o7MAdT+n1o1u4kUBikySR5e79KpjT5DJUwGiCdB0HyoU6+Z/WijrVMvgLOVJmsZuaIwIGdIOld4XDw6UnRJPwqLnVr7AXdF3/ZxxANPqznI2oZC5+STIJt7JIjbUXpr2u4Qp97vGMriikZsisxURPiASIMgJsLnlrVc7NcQLCHypouMvpKFkGMsmytDBBmJi599j7Bdp1JeQ2poLKkwjIEpkpBlVyElRTY3BMDU64mly/crRU8XwNxght9BSViUkxEnqJHIEbGlwwhSDNeycYjHplxtRQkmBopCgfyiFJMT0jnqK5xDhySMqQgKOYeGJBMZTA0MhQipT9VG9J0K0jzLMNyB1Nh6najUpewiyRAUQUkiCCk2IChYgi0pOh1pfxjCqSokzrBB2I+VNOz+MU6lOFXBTP4dpUCY8I3udBztvW2SaipR37i1RY8J2tORIzKRAjKBIEdSayq9jMIG1qQFTlURI6HT00rKmsGOuhiLjfDwcQ8rNH4iyR/7jQeDA30J1ptx9yHX7TKlx0OYjWocNw1S0JyeJRtl3JOkc5qiyfJ8zKPUWbQsZjBtXDqgpZIJsDHpc/CaiW0pFlApPWuWFRB6/DekjjraFiqXIleTYnnb791CpTEzoRf60cExbkSKheTQWifTIgCLG4nX69OtO+BYJhchzKpR0BNx5Rcny6UkeQMvlr9fTT3VrCriLyRT8vJzdh3FcAltWT+HUa2vuPpXHCeDBUuOn8FGsfxH8o+nlTVGGViSgzZIhajsBz5m5pfxzGBUNtjK03ZI581HqaXm/pixlpWwDimLU4vMRAAypSNEpGgEfOo+0GAOHUlBWkulIU4En/DzCyCoWKyLmLCYvtKySll0wCFhKZI2C0qt6hNAJBUqTJJMk6nW561fE/bpAtETKIHloKMVilkAeGOUViEQQPr9zpW3W429fvarakCxc+nRQ2iaMw9Quo+NbYNoO1GfQQxJ0v8AfKIg++u1H5fPoaibHxP3etq3v129DUbADOKgg62Ej70i1Stqi49DUzGALh6DUnYdaP4zwoIabLWYeGF3sVSTmTH8JEe7nNLKcbSfYWrFq8UBYaySRtp860pYjS1uu3wn60Fkiu5I2vyt8qukktHAjtlffOiib0NiU71I2bDy/pRybSZzJWlwRRuJWlC51sJjnH2PSg2RzE/3p67gmThCsqAfzSnfMJgiAf8A3TG3WpcU3sCBeEceeYQ8hBGV5BbWlQmx5cldfhXOE4g41lU2opIMgjUHn0N6XJt/TyolsApI8/iP6UMkI+wyZ6Zw/ErUy2ttxUEd4oGLKBiJAB1Ea/On3AkoW4M6UpdVCsuiXAbZk7A7lO+oGxrv7N3wrCZTcpcUD5e0PiVe6mvFuHLLBxKZBElKkzLaknMk+UjL0+FeQ1FZuKV0dDsT/tX7Od2oPIRkS6PEkXCVp1joRf3159hcORfTcH9a9iZ4w3j+GPBwjvmhKwTABElKkj/mkp9/SvLsQjavVbSWumDI0iBAEa1qpUARWVxPQZxpjO84AQPxF6/zG3rR/ZvDrhl8pPdd4JVsMiwCTyjnQXHEw4o/9Rz35quXZzEFvC4cKUO5LRVceyq+cW2JmR615vqMvDFr30aZukdftbThy2hxIjELXBG0JHiV11SJ+leZK1q4cfw/7ywceTkRnDTDI/IAolZk2JINhzG0VU0kKEaEffurbCTS335Fl1QdhWu80N8sid4sfrXbzEaiLVrgwJVlBy+0ATtIt8qNx3B3UtlRHgteReSAMo1UfIVmyT45OLZJ9itTI1JN+Q29TUvD+AlX4jiwhj815V0SCNff61YWOFQhbq0hXdgFSZAiTAzAmTJtAmkeOxi1ugrNgkwnYCRoKMJt6Q6il2ZjuOaMtILTIteQpXUmgg1mNErT7jRvB8IFrCRAMEwdDAkffIU0pqEW0Ldi/i5KWEN7Zpi1raTrrBPWkzSPeasPaVIIEWIjN0MX+NV9r3ffX7vVfSyvHYF0Espv012+9q6c99abP9h932FdG9akwoGeTI+/s7VvDs2Mch8xUjqR9/06iKb9lsMC8M4lCYUoc0g3Fr3FJkyJRsZDjst2EXjEkxkSP4z7JPICJn5UwxP7PkMzncSVJUAUb3mFXF0nmOs6V7Dh2QhISgAIAgAaAdOlVLtrhy54kie6T4j0UqI9Df0VWf1E3DHa7ZSjzrHYMJlEQkXEfOedQM4LwlJIUNgRedwPP50fic0gG+wrTTVxcD1+leYs0yMm4sq2P4IqMyLjp8uhpP8AuytCI8xXonaLC/u2IUgE2IvvOUEjqLyOkUCcZBBWlKhN/CJ94r08eeUdSQ7oozPDHHDCR9PfUbbMeHUTY87/ACNeidpsCphtJsEvplBTlAUIBJ8Guo151R8K3qfT6/C3rWmGZ5F1R1WaDMQInqPvzrF3866Jm+/SuFqt7v7TVUhCFxV/uPv61mGV4vj8K5dVEmdfv3V1hB4h+nKun9LChtgeIYjDytmQhUhRyyg/8ptE/G/Wrxw79pc4VeGcZEqQtIWlUQVg3KSDuedT9j1qRhe4gFLvjII3zAgweaQB7quvFf2f4N9pKe7S0sBP4jYAMjWQLKnrWPDKM5y4raW3/wA/0PGSPFWrLVHL4GDW3k0w4nw1TD6m1i6SUnrBsfUXoHEKoEZ9gyAYrK0lwVlVR1DzH4TOXh/EHFqSBe4UdRsCJrWAxP7xh2cGIbSkq714zBBUSlAA38UE8ue5uAGbGLbLhaDi1tlYAJAWSk68wYnrS/hzBbU8xBKkLI5nwnKfkKxSX/m5V09fb+WaZuotlr4nhEt4aFZSht1hWUXQpAUUqiRcQY5ET0qjdqOHDDYp1tE5UqhM6xr9nfWr206FYR1DioV3aiJmCU3Fh/EYHkfdVW7SoXin0OGEgtN51bAiRAnVUJFv0o+nkox2RXzdA/ZzKpaStvOAQVAEgKTpBUPZ3r0bgfZhjEKW62FNNiUp8WdWYanxTlifP9Un7NHW14wNoEobSpUx7SxAzHoJ15xEb+l8RxzWHGQJla5UlppMrWZuQkRAk3UYF7kVphh5x5yWvb+fsUpHjXbBacO+tlK8yUgBajaVaxAJkCw855VXO9zeK8wAJ2AontEpSsU+pwQrvXDkmcpzqsSNSNJFuVDxeed/r8aSOKEFpE3SJWzzqfDrKFpUkwQQZ+9qjbQTU6UlKsqgQRsdYiR7xf1qc66AQ4wZrHr/AHpM/h1IUQQQd/v3VYsLw5bocUm+RJWeiQRJ+I+NWhrsx++BsJ8Ky3nzbFKfDHUldh5K6UuLI4SUUrsNHmaSd+XlrU82jX7nlTzi/ZN9hRDjccjqkjoRp6+6hcJwhU/f61r+Imuw0CNYfMoQNTv+u3KrpheBOYUIUtMB1Mjy5Hkd461Yv2fdlWVfjLUlZT/6cWHIqkX0sBy9KvuPaS6O6UkKBuZvA59DsD67Us8XxcfdX0GtAPZ7iGfCtrKTITCja+WxOvSaWdsMM+pkKQJAIU4hPtH/AMgPy+vkVg0oYBwwVPjBQNyhZkz5QsHpHOnDuJSEkzMAmE3JjkBqanJKUOMntL/Y1HkeLRmEA3Gh50CxhXXFZENqUqJgAkxzttpem3FcUHHVOBOVKyTlmYvG25ifWh2nVJMoUpJ5pJBjzEdK8tSUWLNeQvivZ7GONuP4hHsJBk5QqEiJATyTrPKqkZEiJ/X+tel9n+NOqUG3Fd4hfhIVf2ra7+vwqlca4eWH3GjPhUQOo2PuitylFx5Rv737g8Fp7ItJxWAdbcCS40l1DalAShLiCdT7N8wkbCvJcQMqDsSYvrrf4VbuGuKGdIMBQE6wYNvmfeaF7VdnViFBJHhSpUSQnNpmsIJyqMdKvhyXIaLsp0WBiOenwFq0pOu/35VjzSk7R7/fXCJi/pWy3QvE4dFoFMez3C1vLyp31PIDU/IeZFDYfDKWYAP9Ode1cJ7MJwjSUoIcUtIKlDfy5pB+Y5ioepyuENbDQz7J4tHcBlWU5QEpmAQkaAk8jJqzPvHKSlMnlqSN4jeJ9a89DZQ4bGCcp6K2+PzNXjAtEEqETCRAtIsATzMfAAbVm9HmnJuD/wAjRK5294Kl1ovhOVbYBJ/MkDQ8yNjyB6V5LjulfQONXLRTlzLWCkIP5imIk7ayeWm1eA8ZZLa1IUDKTBrTOHFiZI3sWA1lRlyKynS0Cj0n9ofCcO0pteHiVFeeF5jmmQdTGqh6CqIt5xWLygjvFkSSQASrUknUGfjTzjHESpbgVFlqv5KNLcUlBKXIBUBY31GnhBg+tZoqpvktMsk2hpglEGCkhRzAt7mBB8kj83zNqX8c8eHbdSq0lJToAAYsNbEGdzN9KKwPEXmu8UjMVLTDnhzqUJnSDefdQnZjh4xD620+IAKKZ8IAKypRg+yNyDSwxRh83sTpLSHH7KUPKfcDBQ2e6VmdWJypzokpR/Er+a2pvEG2419C5RhVrVIJedUfEtVwkKVqeYSISARAvZCjgTuDL7iSTg1S0txCZWlMpKzkJHhzDLM6T0q7dkuF4ZxgLZdU4hROuUEHcER4fLrR9R8bLDhhXfls6ak1SPF+IJUXFqVJJUoyd5MzUbJsel/v4Vdv2htsIV3bLYSEarzKKlK3HiJ8I+flVFQuFD3U8G+NPtE0OuGNAqQFGEkjMeQ3PoJNcYlecnqbc/fy2qbgnDV4hwNt+1cnoEiSfvmKGSdI1OlRlHdjMtfZtSW8Nilblvu022VOYmbcqe9hcQ4ltwNthawBBzeym5AymBGZSz7QmTSPgzeDDJL3ed8lKjk0QpX8IBR4uQuY1pv2Nw6Q+EOXCkKIEmCRcSn+IAA2NpE1OFrKtjoUdoFPuqUpxSlhJJsLJ52B8I2n4mkSU16l24xRbQ2pEhYzZSLEWFvWwivMuJLXmzLuXIKVaERB9lMC4ImRfUV2RLHLgTnQ34X2meYbU22QMxnNEqFtAdPfV17POO/urriySYUUrJJJITe51AItXl7DKlCQJA3FetdlFlzApSsQUhSDaDAMXHOKtgisjq+loMGGI4alKWwoaJSkqsSFa5pPMlU8yRNFoSUmCL7EWB8hsen2IePpKsM6Ekg5SbawLkeomvN8Txd9XgW6stkiZMkX1BNwQYIvVc8seOteB3Kgztec2JURsAPdSZOGKrCBPMwPfQzvEHErIdJUQYJ3tpfe1Wzsa2FvBUApSkkzpfwj5n3V5XBzzV4bDakK2+GYtohXduApOqRmEg6+GRQnHWnl/iug5tCVAA6nbmDNesvt5xAOW23zuNqp/arCpQQkScwzK66pEct625PSfC+ZN8ROKS7KZ2cQDiWkqukqAP098Uy7Q41TuJcb/K6VKM65UpQI5RCgOqyazg3C1t4zD5hCVLSpJP8AEJsa5w6c3EHtwp1cdfxRRUWo2vIV0Pcf2IwjxUkZkOIAKiLi4BMg6G8687UEn9k7WYS+cp27uDPmVGr+1hwgJzLUojylRA1ISLmNvKK0XVkk/wAIOmh2gyDfe3UV6Kgoq5FGedYns61g1ltKSqQQVK1IIt5Dyq2dncG4GGkqXmSB4FRlUEwITEnPBm9rBNqO4twbvovCpkqgnYCACq0wOmu5mjEDu0ISNBlSAQTbSJ0BPOs8cD+JK+mBWL+K8BS6c6DlXbqlUaZh+vzpuWQfFYKIidaGTjfHlUMvLqL71viT5S0ooICik5SbgEAmTbQAE+lacXwrfH9QuLR2XUtIKlkJE9d7DzJ+deQftE4eO975M5XSTcQQZMgjnqfUV6viOFt4lptL34gEGQSAowLwDcHlSXt7h21YBanCApv2DzVMZesmuyxlOq9jqTVeTwdaBJ86ypUtE3rKknokWDiLY716w9pe1AYFsRoPa5dKyspvcuj0XsBhUKaUShJPfgSUgmMqbTyuffVd7LJH/wBScsLrM9fx01lZUku/57EvJ6JxYxw/ERb8R8ehfWCPdavLuGuFp5PdkolF8hy/KsrKfJ9X6BJ+KoE6DQVXi2M2g91ZWVDF5IQG2HWUJKkEpVa6bHUbipsK2O80GnLpWVlCfTKMZYhIzItqoVZuHIAxGEgD2V/JNbrKzf3DRDe3Z8Lf3qRNU3CtJUrCBSQoFaQQQDYq0vt0rKyqep/qr+eBJdlgZbH70EwI72Ii0d5pFehKFZWVq9D/AEpFX2Q4ofhq/lPyrydxIvbl+tZWVP1fj8E8hx2gbHeiw9hG3/KKf9iBAdj/AIa//wCaysqMe0HH9RfhoPL9Kq/akfij+RP+41lZW31H0P8AKDLon7dpAwySAAUqGUjUeE6HbQe4VXW2wMfYAeJOg/5RWVlNn7/wF9HoGCHhB3Iv186mbSABAitVlaonM6Xoa5bGvnWVlB/WvwcC4e/eTeFKiiWNK3WVLH9a/X9xpdGmhClffOvLP2rKJdbST4cizG094u8c6ysq0/pAvJVcGwnIPCn3DnWVlZWIQ//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5" name="AutoShape 24" descr="http://glefia.com/wp-content/uploads/2014/06/wallpaper-texture-4.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Rectangle 6"/>
          <p:cNvSpPr/>
          <p:nvPr/>
        </p:nvSpPr>
        <p:spPr>
          <a:xfrm>
            <a:off x="368300" y="4780431"/>
            <a:ext cx="4628575" cy="523220"/>
          </a:xfrm>
          <a:prstGeom prst="rect">
            <a:avLst/>
          </a:prstGeom>
          <a:noFill/>
          <a:effectLst/>
        </p:spPr>
        <p:txBody>
          <a:bodyPr wrap="none" lIns="91440" tIns="45720" rIns="91440" bIns="45720">
            <a:spAutoFit/>
          </a:bodyPr>
          <a:lstStyle/>
          <a:p>
            <a:pPr algn="ctr"/>
            <a:r>
              <a:rPr lang="en-US" sz="2800" b="1" cap="all" spc="0" dirty="0">
                <a:ln w="9000" cmpd="sng">
                  <a:noFill/>
                  <a:prstDash val="solid"/>
                </a:ln>
                <a:solidFill>
                  <a:srgbClr val="003300"/>
                </a:solidFill>
                <a:effectLst>
                  <a:glow rad="139700">
                    <a:schemeClr val="bg1">
                      <a:alpha val="40000"/>
                    </a:schemeClr>
                  </a:glow>
                  <a:reflection blurRad="12700" stA="28000" endPos="45000" dist="1000" dir="5400000" sy="-100000" algn="bl" rotWithShape="0"/>
                </a:effectLst>
              </a:rPr>
              <a:t>www.Gallonexports.com</a:t>
            </a:r>
          </a:p>
        </p:txBody>
      </p:sp>
      <p:sp>
        <p:nvSpPr>
          <p:cNvPr id="10" name="AutoShape 4" descr="data:image/png;base64,iVBORw0KGgoAAAANSUhEUgAAAOEAAADgCAMAAADCMfHtAAABuVBMVEX///93qjOZEWb/wAAAcLvdEUTgJFKtz+gAZ7cWe8D63+XeDkj/vgCVAF//wQCTAFtzqCtupR3Z5sv9+fvhxtWyzZKdIWyXAGKWEWefwXgAb712rjEAbr+iKXObAGn/xQDCg6XXrMUAbML5+/YAa8R1sTD2+vGbwG6PAFV8rCrT47+syofi7NXz4u1xqTTs8+O4aZe91aD68fd+rz7/+uvdtc3H26+Gs02nEV96nTfTob+LWVKlNnnv3OiDfUU1ho7ucieSumBRlWzcADu/d6LhKzxhnlb/4I3NlLb/yDvpWC+tSoX/5aIRdbB4pDT/+OJtpT5gnQAtgpfGEVD/z1OxEVqGbEvDEVKWIGJ9lDyzW4//67X30Nfqe5PoaoWsRYOyvZPwpraVLWCOT1SSOl25EVeAhkKQRFmFdUiKX1De3NFylSW/R3apDmR+jj+7XJjjW3TiRmX+02P/8c4he6RLkXS6tB//13fkzmb/45lnokrpuwBDjn1cm1z4oSX2lylujoKQmWpEf6Cqo1bPrxW9q0Z+k3dShJacsCfMsDWdn16vsyGZp0PmSjXMcT7KYD7yhTL2lxg/iofaDuRmAAAX/0lEQVR4nNWdi3vbxpHASVryHSOCAPgQLMkkJdMmxZf5ksiYFu0yUmzqJEW2o6QOlat6thpHvUuayHZ08aNN09xdro9rm7/4doEFsAAW2MWLUuf7EksiuMQPMzuzOzu7jEQ8S3Ft/3D3/unBwfZ2IXkpWdjePjg4vb/7fH+t6L3RCyPF5wANgCUUuQQF/Zx8vX1w+u3+PzJl8fnuWUEHs4r80vbZ4f5536knKT0/LTjAGTG37z8/7/t1K6X7B5cY6HTK5Olh6bxvml2KuwcFF3gqZOH08LzvnE3WdrdZjJPEmDj4B1BkEfJ5wFMhDw7/6byEia+0m/TBpzD+8N316/98DjLDAnjoR3+qJJP/9f21xZmpS5zOt38WAB+UwuvfL16/eISlby8FwwckWXj93bWrF4xw/yAgBaqMf9ibMiKF8DAZJB+Uwg/fX784hGtB9UBckoX/npmmGp0Im9vB88mIf4hPEdGB8LAQCuAl6FRfXLsAhLuBd0Ec8X+unzvhbghdUJfk9BDtCM/C5IOIhe+mhEgmLIYNKLvU6SCSCe+HDjg9LRIJw9egLNNBJBHuTgcQupspBA0C4eGUACHiFOKilTD4oagjYuijGwvhWnJqfEAK/3s17EmxmbB4MD0Nyoh/DNtOzYRTcqMY4nchI5oIp+dlVEm+DnlKbCTcD206YS+FH8LtikbC0+kDAsTfh6pEA+G0Qr0mSVkK31+/CmQxHFXihGtTslEF6zWQHxT58yMgL/b2ZmauXrsWtM3ihFMZbwN5/cM3f/rxx0olGr2piFARhOjNBw9e3Xvvzd3v9xYXrwaIiRE+Dx+u8PqbHyuIK0qQChThwds3j/auXg+IUicMN9YnL70GdFE7NAto9B6gnLkWQN/UCQ9DxQO6Y4LDKKEuX8z4zpHrhOGkDqFxvv7GJR2mywcvXyz6W8/RCMMZzUC3Am3TA55KCex1b8ZHn4yH2QuBdf7JFx7S5M23j2aue2WMh6ZCaJ3+8TTIl3tXvfVIlTBwFSq9LxA+BfKBR0ZE+NwPYAIXxJcEfMHhKYzCyz0Pthr3NS1Uqry2tw9OT8/Ozk5PD7aTch0Y7H7eMARBEAVZovL/RfAbxvjeC9c+RyEsvvaGd2n77NvD/bW1klLEViyt7e8/3z37z/5NAbsxF3TR/mgh26um6vVms1lPVavtWrnfFbTWKjffc7tuFffoZ2BJl33hWrFZzfbB43dBJ4rRcjtVItT7FUv1Xq2rtla5+ZO77qgQup0XQrznlOLDYr1dZlWkKPSzdcf2is12OapAVl65MlWZcN9dAhHw7TKVHRbr2ShdkYLYraUYaqYAZF9urRJ9OcOe3JEJXc18E4kDNwWHvZEzoyD2q+ylqPUFQZRN9S6zGmVCF0NSyOeuNrZYdTBWQSi74JMZa11Zj8weBxIWXSgwueu+9rdY7droUexWXbcWqZcfCnJvvM5MyOxJE4nTNfd3BKXXJSAK3ba3UunqSITB8Q3TpAMSsmYvEknvhaLNvgVRLDe9tlZqQ8Nns9Q4+7Qise2nbrvZNXuYrI/WIqmuKFsq3afGWVNsicSZvyrYtmgA7Kd8tRYpLUAtVu5StRhnHHUnEt/6u6NICicURv6LhrOwQeEnmhYB4bcMhImE71ptnFBcCGI3Rg966MpLSmSMM80rAgBUHjnSYC2Y7Sa9qOxvZhwR45E03dEkLvkHLI4EXYMB0MlSlQc4bx21GI+s0Uc0AWgwkgoBUEV85bRAF488pw67E7sB3EtWJRRGQe6IastDuHt79lqMRw5pC/eJsyBuRQ8TwW69qClatE+Ox6muNBhA3ZPWg2gOE7l/V97aups4zZUmkh6HokZRPanYC6I1XJpormHnbuK0+X0QXgaMQJAnFcpBtGaUnvzwKu/ZhH4aYeJ+IHdRF1En9DzYdpCagviG7FDjzrngxHYgNqoaafA2CqWEHh95ABd3nuAngtkhWVTmTsEGCl3QoL7yiIToTJg4DeYWULgXfM4n7KSEJp8PSJE/Hik4AF4KaCevEu7DcDOKVJES3xIJnVQYjJuJFJUchhB0KNQ/ALnqysvrrggDCoWqJxXK4W1g76FwW3lk0WI88lvbUVtQKkSeVPSQV2OVYhT1dGtXdCBMJAJSoRLuhX4wrZFFzZFU7pmHNvHI72wJ3TjSYr2arWXb1SbBEutKLwwlFmqfoQ57K2+usROyx8J6tisi6daq5slDTbEgF8OZerWdrbWrLKsZqpTV2VnFZKfxyN9sCNmHM80atloIfuyWU7gmlXDPHiqa7ZGySioK3Rqz+1V9DQgZiybCn9kERGY/U+0b8oQy5AJ2Z4qRim3G5trYEgCAXGDUY1N7U+XuNSPhX2zCRYIx2rcfkhL2Ylkbv6Bwz2akdfPjEln7r2am0QfxRQPh+wmimSa22aJX22ZdSRDQogQyUrYEacq6vsGaHNczzpWXVw2El20I2ab2bdF8R/rTV9YllBGVUGMCJK5RsSFWsWwlvosDEP6W2BHZZr4pe0D49NvNYlXRClO4r9ssNDIhNvXrK/eMOvwdiTCRZOmGhBUlI2O/j25aZOiGpZFda0yTEuxeBMzZAEKiM01sM7QZKTupUPks9V+GXl2zbY0pQbeAFd68MhD+hUjIMqCpM5eTsAzZ6g6Pi8VOcZ+HjcABIdGZMkXDBXZChnhfc2iNJcGDuZqocA/X4SzJ1bA4mibVRvVPpLtSZ4NgUKKhAV2JgHCO2BEZBqVZF4T0sG3fC+UGutQGDKvM+hwDEhI6IosrLdq6PsIN0oMFpTW6My71DZ+oKhFa6aa1I7Ks2dftbsYTIc1r0ce1JUPoqty7phPOWTsiy8QiRbynJatEWQJalWLyAnVNzhROKy8WdUJrR2Qh7JkJl5Zu3Lhx68s7H5/cfvr02fGzZ09vn5x8/tmtKPgzdRbUoxFSszymXqOOTmVCa7xIHNBDrGFIunRjKfrJnadPYlIeiaT9FHv87ONf01rLUqyUHvSLZWMTD5RFRUg4O/d3sxITB/QxCOZKl5Zu3bn9JAZgyJKXMrTWnKKhLF23hGieqBD+i5WQ3UqBZX5+LNnSyUInDECHJm9ceasTzs6azZSlH1blBpc+uPMM6MgJj4mQ2g+pax7WgbtspgrhnHl+wUII/PvS0gcfP3HWniLcOvV5UX0pldA80an8dFUnNAd9lohf6t+4dSIx4EHCFYbn5Sj0eNjsm94ivNIJrSGRZXr4y5N5Nj5AOKY1VqRMNUVqvGla3lOBc32V0OxrWJKlGZ6RDxBuUVujTFQEagPW2ZecHUaEs+YJBkuhXnqH5mB0wh1qa+QhkqZC+uTE6qvkbIZKaFYi0wx4nVmJXI7amDmcGaVLTw0T4g0M+poO5xIGRLYsxgbHjNihNpZ66KBChkoxwhOCEwyd0KhEtkxUhsYFRPlplRoQibeoCUMii+CqKi+v6YTmnsiWTRw42anETTKNZeVnfkBvrEkqd1dUyJD3trpSGC9wQlNMZFy2aNkjcjE5CI7lKxicqX3UZ6pmJL95bxHT4dzfcMTEARNh2g5R4icN5Yp5+dcNeke0G7qJTKszxIFt5dFVnHATdzasi/gdMiI3P0ijK7bkrigNWVprE7LeItP6PzmnAiaJGKFpJsxcur4smT2qxOfGae11Jabwy0yNVbvmpTqRrWSanPgTXuFWanI2LFNERTI7HB76udjRGDfJzjx8VTpiMVNwpwu4GgWhz7hGarNEdHPPQDj3fhKbRSWZV7k7Kxv8Ks9JEgf+yS9nTCwTRccM8UKW1IIoKmvAotjvMS6Q2iX+Ki9mDDoEQVFHdFU6mxksTyaT1vIKobtlZEJumbmxItwcC7fLsi/9201NKneNhIaJYiLprl45DYT4QmNDMWLyqzZSLLqqL7JLglReLhoJDV0xkAp2KIo3ZQn6XqVkN1aovDUTzr2vh4ygiksjmdWYC1/jReyXol/FzTrEu2JQSuwgJ0tNZXgVSwJDlwd7ZkI8KgamxJYS9I+Cac0qDtUEN19YCA2IAdXurSvxggupJ9oP2YE8shJiDjXBWlRDkUZO9qZSLpye6JRNrvxEIMQRAyqDVsyUdejmUpyWx6PCGyLhrJbmD8jZaPkO1oGNCyk5pj+E90iE2EoG21yfKp0cGpPnXIV9JnFeihbekgmhu0kifxpI7fIWUiLPMhN2JbRk+T0bQgzR7wZgWdZXY+EExZKTH4Xyyo4Qhn7ZUgt/pWbkGSStzq+kYLtikVq0ZE+IBnCFRIwL4p5a6jRZkhoBNKcKvSqrb08IEP9eSBb+Ly/lmDIQzrKuJQK4o+AQGQpenAhn50BnTHBXYtyG/3vqbEg6YlCB32G0pknXiRCmGP8Kl5e4nH/ELT1jFcQTg0JdGafqECJKV5R78m2oK1hOLoDmIrQqKkbCzQ+vqOklv+4mY8hW0Ze9aVIasRWd0QjfvaJ5eZ9Bw7hQJUljf6ObFGVFlZVw7op+Uz6HIxNTVpWf+PE3pNQxUYSRM+HPr+D3tOO996RbloU4LrbiVY11RguNypWtjoTvXjHcU87rFDYzIeT+JW7i6ZEVs7SRGk5YcyS8bL4n3tM9NbY48lIqJy27jxuWPTrOhFknwk2DkSLT2nJ7T42tmP1SMWjP1TMr9fpuDiuUa3eddPiRhRD0xtzYjYsYLs87L4W7YSy1XfLJla1OhF8QCAFjbMx4T531CU9f6uf4jTFDeGxWy4JbPrnEwYHQ3A2x5z5Zpyqyk9nK2fQ/s0hcbGec6di71hLAszvWzln6TSdCazfUGbmNrRWHHjlc2drgOOZ6GwjJ5Vrj9aHlwRWbqV6tL4geDkSNKgV/9oSbpG6I3dIql1vOZBrGJ5/uDDOD3+TBiy7w1Cb5VV7Kb7S2lgfVarXXa2dro64gih7pZMJyxInwXSdC9OBjuR1wR+PByspgPF5uTXY2Yq50R2yU4z5Ba4je2RBhzYlwNkYjVO+I5/nVVfA/HsD5olMl/9mSPzJVYJ2Kwxw/iHv1SPjxjYAIU06El5lUGA7h04AIYTGVPeGH50coHQdjpUK/6ET4q/MjjD35IBhCWE11QQlvBUPYcyR0DIchy+OACOsXmDCQjijv6buYhLFPgiBUtq7aE6pDmmCC+HkQKnvknQnBsGx+YyMXM0wSYOXv/LxxdMYpYnkY6FrJ+Aq6GjUqGd/MKcM2wTBqEwTBPIoj/MkkSnW4EyHHTwbDRqfTGK5v5Xl0A7w0GWSGjeEwMz7SwZcVmRgReam1oly7fITNFCV09bK8cCrtoN9akt7UL7NQauqcSRhlFdG3jfTRX7L22/iVoyoc+qEhU5Qey+UGkiG1MkQpNG1tF89sx7h5PB2Q0fOJWuX+GP5JW9sayoTzxtlTSl5e0nY6a9sy9E00tjuu0f5qB8KBcWI05GA+3jgbT6/E5NsiEZpz9+mBapXa7gu5qG9efQyNeQJhpAihCIR6WaZd6g0dVWFP+G+mj+pIMW7HMusdyo6IQMi3LLPZdcUM9TJFWNQntdQH2ZG3qJgJ5cPQLITyeAyJ3RIU2v9tR7hpBowMeGJBTIasQ2mHcO2KjIhVDoGup/+Wlu3YQgjLv62E2E4vmz3XQtaRcPMX5s9JtziJuAi/zBMJickluUwRW8sf8zFev1BegbMS1kk6xGqH7cpn646Es++YP2c4z7dINx3pABdkIbTZftAwuBZ5d1hef3WwihHWF3rIEJtdC6HxoA3iUrC2J5NMuPmv2tvTwxW5rnmFw+6s08AyY8AjWnU4JF8LlTivd+b0PD/R73QdJ+w9VA+1IRAaT5EgVghrdmxD+Kl2fy2O52PjdGSH05xeJLOTz7e0+8xwlmgh6StL60fS/Jb+G2fcezHBC2sznIFQtUSClRrPYCSbqVpDTSb8WrsJZU2Fz7Uk3fDWYfTndFXMWwh5bUvlYBVcy8+rWmyA8RGmNWAZWEjp4L60pB3XVrMQqhbYRFomeFN9Wy2RcPMX6h2pC5sSpzu99JFk7GpHnJlwVV1PRUXemqY6RxKHd+eMYU0/T/I09aglHqrhvoq2JRKK9/Rzm8iEWjfECwzUu0YL1pymmAlvIVS7LKoykSbatZK6ZVb+S8fgkeCjMxPKx2OZCZGRttU97JYVYewwFAohtrKpEaq1MXnVlFv2hGgco/c9QIiCxbr8HlmFDXS57IdMhMVq1GylqictltVj4CzeFDsvxsZK1ZeXMR2qljZEhqsVGu5YrVQNeUjfmg7TO5K6Beo3usPJLKO3Ewjlnf8mQmSkpa66b8/sTfEDCsiEX2meQZkdSrwk6YMtZQyte5OchVDvdzucgRj0S9VD5XUfM2jpz0MlbPZ6yBaBqkyE6IXUw4foeCazN8U3t5N96WUt4K8DHyPxuUEjxx2p2MMNAKyXGoCnoBHKqW/wquZNMvPg/bpzyWjDuTQ2eJsg9zo0xkOVpC0aCLVY3kyl1Khh8qb4KRo28VAflWYm+Q04Y9ri9Zq7xlYOWyhd1+PhcLACZQcrexq28hv6LGXMqSPtjh7r0+psA3pelbD6UHiI/GHPSEg6NMroTfFRqx3h15Y2MhJPPjcgPdFHbUhanE1dfjrHqcbeWdVqyTKrG+jlHYywO1K9RdWkQ8J+NpOZ4hua7EbelqlF58imHm0dG3lrhDabRkE/VbvocFUbnI/5jbT6Rt3T6F8VaCQknzKJm6lgULId4WXL0HuZ50hD7w4MYhZC8l41uC1BdTqZVfWSNPDFHfUzCL4UxAKckHxEBuZNha5h05vt/PBrsxLAqJFgp2nZWVoJSTu5OnAD/yoyBDD0Q7YJ/TXyq2B2YSUs9Q2+VDv2qy6LqlA96JuOobSd429+ZUKElcycuRwN7QMmEMZi5sfRkB+GhJod8DFOgYUhBhnsOkcgzBrioTZxair7MNv6VUiFpqNsHNaAv/4Uv7Ajp41MNUPr6FgF06kQCiHfwq9Nr+RkQKQ4SIgMFowM1S4J1GkmbMIqS4xQQ1Kq9LWt7NqG/CWTI3KqGNr86lP0wDvDQQ5tXpImmQbcS5nuDFd21BRjLmMQlFTkYi392g3lWukIXdOSwEgH/rAOkzVj9Fdwxa9TmlTbtZF8fqawUFf+UhaEHnoRTTP6VXQtSjRaTjB0rr7c/I+t8crKYHkyr6d0OT43aW1ttSYxLM3LG0S/ltuQr93RU8ISdo3ys9KoLPAp/ruIiZrvFdTfDT8q3Q6JOl4z7611rhGeneP41dVV3pjoVbLUbMl+uP/Zzep+/sTf8q/1tFsK4dTXZx77W7EgnCNKI5zyan7+ti8VmkIhEyG9qiZYQn8Lh6QjKGmEsx9OFfC2L0DiQa5Uwqn2RH9rv+TjiumEjLVRQUj+cz+90Oa0YTohoVQ4JJGOffDZngPLoMPZaTmbvK9IYXeaMguhbSltwIC+IoXtidoshE61tAECHvsphLL/9gUmwukERT9+FF8x9UI4O0cuag9S8nd8AdqfZcNGGH6hoq+CS8HpqzEZCcPuivln3vmiguMXnrEShluqmH/ygXcbFaKOB6IzE4Y5esv7Ga0JlBPf2QnDQ5T8TAoF2smfLghDG9vkv/QBSD3RzQ1hOFrMP/7Suxtl+G4PV4RhIOaffOIDkOF7pNwRBu9RfTkZscxwppxLQjCVCpQx/8x7mBAEm9mEL0IwuglyAJc/iXoH7LN9K6Zrwtm5wFxqPnbHexcUWb8g2j0h6IzB5DXyx7c8AzJaqFfCQCw1Hzvx0QW77N/b6okQ+lR/jFL+2HuQEND38oVKCHujD8b8kztLobsYn4SyqXpkzMduf+BDgVl330HvnRAwetJj/vGJDw8jlt1++bUfQsgYcwcp5R9/fOuGHw/j+vw4f4SA8SMXjPn88efe+QQQItwZaCCEs5sKJJUyD/CA+nzYZ7/t7mTjoAihXP75R184UQK6x8cnX0Z9+E/BI19AhFCTKqWBU/nirtjxyWe3lrz3PqC/LuvJ3gTCuaAEHvB2+cNfffTuF198IYGIIIF/j5+efP4l/OY1P7lQIbrg3r/o8k4Y0lDknXeK7dGS6G9VN9pvk76x/QJJHR4q4+3wBwFYZ7Z+sfEUSWVHXdeQgtDt1/xY53Sl1KzWuswHecALuwu9umfncl7S7NX6UfnMEic2UYz2F3puh2YXRuTzdMqjfte0gxf92h+Nau3UBXcsLFJs1qu9dm1hNOr3+13w32hUrrV71XoYbP8Px9A3eHNej6UAAAAASUVORK5CYII="/>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11"/>
          <p:cNvSpPr/>
          <p:nvPr/>
        </p:nvSpPr>
        <p:spPr>
          <a:xfrm>
            <a:off x="5523016" y="0"/>
            <a:ext cx="3048000" cy="6156325"/>
          </a:xfrm>
          <a:prstGeom prst="rect">
            <a:avLst/>
          </a:prstGeom>
          <a:gradFill>
            <a:gsLst>
              <a:gs pos="0">
                <a:schemeClr val="bg1"/>
              </a:gs>
              <a:gs pos="32000">
                <a:schemeClr val="bg1">
                  <a:alpha val="70000"/>
                </a:schemeClr>
              </a:gs>
              <a:gs pos="74000">
                <a:schemeClr val="bg1">
                  <a:alpha val="60000"/>
                </a:schemeClr>
              </a:gs>
            </a:gsLst>
            <a:lin ang="5400000" scaled="0"/>
          </a:grad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2400"/>
              </a:spcAft>
            </a:pPr>
            <a:endParaRPr lang="en-US" sz="4800" dirty="0">
              <a:solidFill>
                <a:srgbClr val="004800"/>
              </a:solidFill>
            </a:endParaRPr>
          </a:p>
          <a:p>
            <a:pPr algn="ctr">
              <a:spcAft>
                <a:spcPts val="2400"/>
              </a:spcAft>
            </a:pPr>
            <a:endParaRPr lang="en-US" sz="4800" dirty="0">
              <a:solidFill>
                <a:srgbClr val="004800"/>
              </a:solidFill>
            </a:endParaRPr>
          </a:p>
          <a:p>
            <a:pPr algn="ctr">
              <a:spcBef>
                <a:spcPts val="2400"/>
              </a:spcBef>
              <a:spcAft>
                <a:spcPts val="2400"/>
              </a:spcAft>
            </a:pPr>
            <a:r>
              <a:rPr lang="en-US" sz="4800" dirty="0">
                <a:solidFill>
                  <a:srgbClr val="004800"/>
                </a:solidFill>
                <a:latin typeface="Century Gothic" panose="020B0502020202020204" pitchFamily="34" charset="0"/>
              </a:rPr>
              <a:t>Avocado Hass</a:t>
            </a:r>
          </a:p>
          <a:p>
            <a:pPr algn="ctr"/>
            <a:r>
              <a:rPr lang="en-US" dirty="0">
                <a:solidFill>
                  <a:schemeClr val="tx1"/>
                </a:solidFill>
                <a:latin typeface="Century Gothic" panose="020B0502020202020204" pitchFamily="34" charset="0"/>
              </a:rPr>
              <a:t>Exported from Colombia</a:t>
            </a:r>
            <a:endParaRPr lang="en-US" sz="1600" dirty="0">
              <a:solidFill>
                <a:schemeClr val="tx1"/>
              </a:solidFill>
              <a:latin typeface="Century Gothic" panose="020B0502020202020204" pitchFamily="34" charset="0"/>
            </a:endParaRPr>
          </a:p>
        </p:txBody>
      </p:sp>
      <p:sp>
        <p:nvSpPr>
          <p:cNvPr id="13" name="Rectangle 12"/>
          <p:cNvSpPr/>
          <p:nvPr/>
        </p:nvSpPr>
        <p:spPr>
          <a:xfrm>
            <a:off x="5630953" y="5943600"/>
            <a:ext cx="2832122" cy="152400"/>
          </a:xfrm>
          <a:prstGeom prst="rect">
            <a:avLst/>
          </a:prstGeom>
          <a:solidFill>
            <a:srgbClr val="76B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8" descr="http://www.zlifemagazine.com/wp-content/uploads/2014/11/hage-avocado-vrijs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6375" y="465138"/>
            <a:ext cx="2361281" cy="16145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D:\Mis documentos\DISEÑO\David A. Montoya\2016\LA PERLA\PRESENTACIONES\EXPORTACION FRUTA\CO-01-0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0953" y="5211948"/>
            <a:ext cx="2832121" cy="614923"/>
          </a:xfrm>
          <a:prstGeom prst="rect">
            <a:avLst/>
          </a:prstGeom>
          <a:noFill/>
          <a:extLst>
            <a:ext uri="{909E8E84-426E-40DD-AFC4-6F175D3DCCD1}">
              <a14:hiddenFill xmlns:a14="http://schemas.microsoft.com/office/drawing/2010/main">
                <a:solidFill>
                  <a:srgbClr val="FFFFFF"/>
                </a:solidFill>
              </a14:hiddenFill>
            </a:ext>
          </a:extLst>
        </p:spPr>
      </p:pic>
      <p:sp>
        <p:nvSpPr>
          <p:cNvPr id="2" name="Frame 1"/>
          <p:cNvSpPr/>
          <p:nvPr/>
        </p:nvSpPr>
        <p:spPr>
          <a:xfrm>
            <a:off x="0" y="0"/>
            <a:ext cx="9144000" cy="6858001"/>
          </a:xfrm>
          <a:prstGeom prst="frame">
            <a:avLst>
              <a:gd name="adj1" fmla="val 4515"/>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rame 17"/>
          <p:cNvSpPr/>
          <p:nvPr/>
        </p:nvSpPr>
        <p:spPr>
          <a:xfrm>
            <a:off x="3958" y="0"/>
            <a:ext cx="9144000" cy="6858001"/>
          </a:xfrm>
          <a:prstGeom prst="frame">
            <a:avLst>
              <a:gd name="adj1" fmla="val 4434"/>
            </a:avLst>
          </a:prstGeom>
          <a:solidFill>
            <a:schemeClr val="accent3">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099" y="1272391"/>
            <a:ext cx="3990975"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15573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032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Packing</a:t>
            </a:r>
            <a:endParaRPr lang="es-CO" sz="3500" b="1" dirty="0">
              <a:solidFill>
                <a:schemeClr val="bg1">
                  <a:lumMod val="50000"/>
                </a:schemeClr>
              </a:solidFill>
              <a:latin typeface="Century Gothic" panose="020B0502020202020204" pitchFamily="34" charset="0"/>
            </a:endParaRPr>
          </a:p>
        </p:txBody>
      </p:sp>
      <p:sp>
        <p:nvSpPr>
          <p:cNvPr id="3" name="Content Placeholder 2"/>
          <p:cNvSpPr>
            <a:spLocks noGrp="1"/>
          </p:cNvSpPr>
          <p:nvPr>
            <p:ph idx="1"/>
          </p:nvPr>
        </p:nvSpPr>
        <p:spPr>
          <a:xfrm>
            <a:off x="457200" y="1295400"/>
            <a:ext cx="8229600" cy="609600"/>
          </a:xfrm>
        </p:spPr>
        <p:txBody>
          <a:bodyPr>
            <a:normAutofit/>
          </a:bodyPr>
          <a:lstStyle/>
          <a:p>
            <a:pPr marL="0" lvl="0" indent="0" algn="just">
              <a:spcBef>
                <a:spcPts val="0"/>
              </a:spcBef>
              <a:buNone/>
            </a:pPr>
            <a:r>
              <a:rPr lang="en-US" sz="1600" dirty="0">
                <a:solidFill>
                  <a:prstClr val="black"/>
                </a:solidFill>
                <a:latin typeface="Century Gothic"/>
              </a:rPr>
              <a:t>We pack our avocados in groups weighing 4 kg or 10 kg. </a:t>
            </a: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pic>
        <p:nvPicPr>
          <p:cNvPr id="15" name="Picture 14" descr="D:\Mis documentos\DISEÑO\David A. Montoya\2016\LA PERLA\PRESENTACIONES\EXPORTACION FRUTA\96a5f242-71ea-4721-9bf8-c22b4134749b.jp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6101" r="6101"/>
          <a:stretch/>
        </p:blipFill>
        <p:spPr bwMode="auto">
          <a:xfrm>
            <a:off x="609600" y="4038600"/>
            <a:ext cx="2844140" cy="24449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D:\Mis documentos\DISEÑO\David A. Montoya\2016\LA PERLA\PRESENTACIONES\EXPORTACION FRUTA\2403ed06-9cb9-469f-9f8e-2279cffa1e76.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576544" y="4038600"/>
            <a:ext cx="2595656" cy="2450769"/>
          </a:xfrm>
          <a:prstGeom prst="rect">
            <a:avLst/>
          </a:prstGeom>
          <a:noFill/>
          <a:extLst>
            <a:ext uri="{909E8E84-426E-40DD-AFC4-6F175D3DCCD1}">
              <a14:hiddenFill xmlns:a14="http://schemas.microsoft.com/office/drawing/2010/main">
                <a:solidFill>
                  <a:srgbClr val="FFFFFF"/>
                </a:solidFill>
              </a14:hiddenFill>
            </a:ext>
          </a:extLst>
        </p:spPr>
      </p:pic>
      <p:pic>
        <p:nvPicPr>
          <p:cNvPr id="17" name="6EE68CB9-A56C-4051-B1CB-181EDBA632C1" descr="6EE68CB9-A56C-4051-B1CB-181EDBA632C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16627" y="4038600"/>
            <a:ext cx="2202760" cy="2425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2B0E5DEE-27E3-40EC-9169-5613A8B4E49A" descr="2B0E5DEE-27E3-40EC-9169-5613A8B4E49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1730896"/>
            <a:ext cx="2973151" cy="223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06BB6585-19D9-43A9-9BBB-17C430DC367E" descr="06BB6585-19D9-43A9-9BBB-17C430DC367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1730896"/>
            <a:ext cx="2973151" cy="223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781300" y="332229"/>
            <a:ext cx="3581400" cy="630942"/>
          </a:xfrm>
          <a:prstGeom prst="rect">
            <a:avLst/>
          </a:prstGeom>
        </p:spPr>
        <p:txBody>
          <a:bodyPr wrap="square">
            <a:spAutoFit/>
          </a:bodyPr>
          <a:lstStyle/>
          <a:p>
            <a:pPr algn="ctr"/>
            <a:r>
              <a:rPr lang="es-CO" sz="3500" b="1" dirty="0">
                <a:solidFill>
                  <a:srgbClr val="23572D"/>
                </a:solidFill>
                <a:latin typeface="Century Gothic" panose="020B0502020202020204" pitchFamily="34" charset="0"/>
              </a:rPr>
              <a:t>Avocado </a:t>
            </a:r>
            <a:r>
              <a:rPr lang="es-CO" sz="3500" b="1" dirty="0" err="1">
                <a:solidFill>
                  <a:srgbClr val="23572D"/>
                </a:solidFill>
                <a:latin typeface="Century Gothic" panose="020B0502020202020204" pitchFamily="34" charset="0"/>
              </a:rPr>
              <a:t>Hass</a:t>
            </a:r>
            <a:endParaRPr lang="en-US" sz="3500" dirty="0"/>
          </a:p>
        </p:txBody>
      </p:sp>
    </p:spTree>
    <p:extLst>
      <p:ext uri="{BB962C8B-B14F-4D97-AF65-F5344CB8AC3E}">
        <p14:creationId xmlns:p14="http://schemas.microsoft.com/office/powerpoint/2010/main" val="3287716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Content Placeholder 2"/>
          <p:cNvSpPr>
            <a:spLocks noGrp="1"/>
          </p:cNvSpPr>
          <p:nvPr>
            <p:ph idx="1"/>
          </p:nvPr>
        </p:nvSpPr>
        <p:spPr>
          <a:xfrm>
            <a:off x="457200" y="1143000"/>
            <a:ext cx="8229600" cy="609600"/>
          </a:xfrm>
        </p:spPr>
        <p:txBody>
          <a:bodyPr>
            <a:normAutofit/>
          </a:bodyPr>
          <a:lstStyle/>
          <a:p>
            <a:pPr marL="0" lvl="0" indent="0" algn="just">
              <a:spcBef>
                <a:spcPts val="0"/>
              </a:spcBef>
              <a:buNone/>
            </a:pPr>
            <a:r>
              <a:rPr lang="en-US" sz="1600" dirty="0">
                <a:latin typeface="Century Gothic" panose="020B0502020202020204" pitchFamily="34" charset="0"/>
              </a:rPr>
              <a:t>With Gallon Exports, Inc., you will be able to </a:t>
            </a:r>
            <a:r>
              <a:rPr lang="en-US" sz="1600" b="1" dirty="0">
                <a:latin typeface="Century Gothic" panose="020B0502020202020204" pitchFamily="34" charset="0"/>
              </a:rPr>
              <a:t>cut</a:t>
            </a:r>
            <a:r>
              <a:rPr lang="en-US" sz="1600" dirty="0">
                <a:latin typeface="Century Gothic" panose="020B0502020202020204" pitchFamily="34" charset="0"/>
              </a:rPr>
              <a:t> the supply chain significantly as we direct ship to Russia from Colombia, which will:</a:t>
            </a:r>
          </a:p>
          <a:p>
            <a:pPr marL="0" lvl="0" indent="0" algn="just">
              <a:spcBef>
                <a:spcPts val="0"/>
              </a:spcBef>
              <a:buNone/>
            </a:pPr>
            <a:endParaRPr lang="en-US" sz="1600" dirty="0">
              <a:solidFill>
                <a:prstClr val="black"/>
              </a:solidFill>
              <a:latin typeface="Century Gothic" panose="020B0502020202020204" pitchFamily="34" charset="0"/>
            </a:endParaRPr>
          </a:p>
          <a:p>
            <a:pPr marL="0" lvl="0" indent="0" algn="just">
              <a:spcBef>
                <a:spcPts val="0"/>
              </a:spcBef>
              <a:buNone/>
            </a:pPr>
            <a:endParaRPr lang="en-US" sz="1600" dirty="0">
              <a:solidFill>
                <a:prstClr val="black"/>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pic>
        <p:nvPicPr>
          <p:cNvPr id="14" name="Picture 21"/>
          <p:cNvPicPr>
            <a:picLocks noChangeAspect="1" noChangeArrowheads="1"/>
          </p:cNvPicPr>
          <p:nvPr/>
        </p:nvPicPr>
        <p:blipFill>
          <a:blip r:embed="rId5"/>
          <a:srcRect b="10358"/>
          <a:stretch>
            <a:fillRect/>
          </a:stretch>
        </p:blipFill>
        <p:spPr bwMode="auto">
          <a:xfrm>
            <a:off x="457200" y="2844800"/>
            <a:ext cx="1903413" cy="3556000"/>
          </a:xfrm>
          <a:prstGeom prst="rect">
            <a:avLst/>
          </a:prstGeom>
          <a:noFill/>
          <a:ln w="9525">
            <a:noFill/>
            <a:miter lim="800000"/>
            <a:headEnd/>
            <a:tailEnd/>
          </a:ln>
        </p:spPr>
      </p:pic>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1245" t="16616" r="11581"/>
          <a:stretch/>
        </p:blipFill>
        <p:spPr bwMode="auto">
          <a:xfrm>
            <a:off x="2561780" y="2870200"/>
            <a:ext cx="2835065" cy="2887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Curved Connector 20"/>
          <p:cNvCxnSpPr/>
          <p:nvPr/>
        </p:nvCxnSpPr>
        <p:spPr>
          <a:xfrm flipV="1">
            <a:off x="1752600" y="5300260"/>
            <a:ext cx="1562100" cy="914400"/>
          </a:xfrm>
          <a:prstGeom prst="curved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405080" y="1676400"/>
            <a:ext cx="5317481" cy="1354217"/>
          </a:xfrm>
          <a:prstGeom prst="rect">
            <a:avLst/>
          </a:prstGeom>
          <a:noFill/>
        </p:spPr>
        <p:txBody>
          <a:bodyPr wrap="none" rtlCol="0">
            <a:spAutoFit/>
          </a:bodyPr>
          <a:lstStyle/>
          <a:p>
            <a:pPr marL="285750" lvl="0" indent="-285750">
              <a:buFont typeface="Arial" panose="020B0604020202020204" pitchFamily="34" charset="0"/>
              <a:buChar char="•"/>
            </a:pPr>
            <a:r>
              <a:rPr lang="en-US" sz="1600" dirty="0">
                <a:latin typeface="Century Gothic" panose="020B0502020202020204" pitchFamily="34" charset="0"/>
              </a:rPr>
              <a:t>Increase the number of fresh quality avocados</a:t>
            </a:r>
          </a:p>
          <a:p>
            <a:pPr marL="285750" lvl="0" indent="-285750">
              <a:buFont typeface="Arial" panose="020B0604020202020204" pitchFamily="34" charset="0"/>
              <a:buChar char="•"/>
            </a:pPr>
            <a:r>
              <a:rPr lang="en-US" sz="1600" dirty="0">
                <a:latin typeface="Century Gothic" panose="020B0502020202020204" pitchFamily="34" charset="0"/>
              </a:rPr>
              <a:t>Reduced pricing of goods</a:t>
            </a:r>
          </a:p>
          <a:p>
            <a:pPr marL="285750" lvl="0" indent="-285750">
              <a:buFont typeface="Arial" panose="020B0604020202020204" pitchFamily="34" charset="0"/>
              <a:buChar char="•"/>
            </a:pPr>
            <a:r>
              <a:rPr lang="en-US" sz="1600" dirty="0">
                <a:latin typeface="Century Gothic" panose="020B0502020202020204" pitchFamily="34" charset="0"/>
              </a:rPr>
              <a:t>Reduced pricing in logistics</a:t>
            </a:r>
          </a:p>
          <a:p>
            <a:pPr marL="285750" lvl="0" indent="-285750">
              <a:buFont typeface="Arial" panose="020B0604020202020204" pitchFamily="34" charset="0"/>
              <a:buChar char="•"/>
            </a:pPr>
            <a:r>
              <a:rPr lang="en-US" sz="1600" dirty="0">
                <a:latin typeface="Century Gothic" panose="020B0502020202020204" pitchFamily="34" charset="0"/>
              </a:rPr>
              <a:t>The elimination of third parties in receiving goods</a:t>
            </a:r>
          </a:p>
          <a:p>
            <a:endParaRPr lang="en-US" dirty="0"/>
          </a:p>
        </p:txBody>
      </p:sp>
      <p:cxnSp>
        <p:nvCxnSpPr>
          <p:cNvPr id="22" name="Curved Connector 21"/>
          <p:cNvCxnSpPr/>
          <p:nvPr/>
        </p:nvCxnSpPr>
        <p:spPr>
          <a:xfrm rot="5400000" flipH="1" flipV="1">
            <a:off x="3314700" y="3323230"/>
            <a:ext cx="1981200" cy="1981200"/>
          </a:xfrm>
          <a:prstGeom prst="curvedConnector3">
            <a:avLst>
              <a:gd name="adj1" fmla="val 34156"/>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1752600" y="3302000"/>
            <a:ext cx="3276600" cy="291266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34" name="Oval 1033"/>
          <p:cNvSpPr/>
          <p:nvPr/>
        </p:nvSpPr>
        <p:spPr>
          <a:xfrm>
            <a:off x="3252680" y="5300260"/>
            <a:ext cx="138220" cy="13534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TextBox 1034"/>
          <p:cNvSpPr txBox="1"/>
          <p:nvPr/>
        </p:nvSpPr>
        <p:spPr>
          <a:xfrm>
            <a:off x="5638800" y="3299936"/>
            <a:ext cx="3121367" cy="523220"/>
          </a:xfrm>
          <a:prstGeom prst="rect">
            <a:avLst/>
          </a:prstGeom>
          <a:noFill/>
        </p:spPr>
        <p:txBody>
          <a:bodyPr wrap="none" rtlCol="0">
            <a:spAutoFit/>
          </a:bodyPr>
          <a:lstStyle/>
          <a:p>
            <a:r>
              <a:rPr lang="en-US" sz="1400" dirty="0">
                <a:latin typeface="Century Gothic" panose="020B0502020202020204" pitchFamily="34" charset="0"/>
              </a:rPr>
              <a:t>Gallon Exports:  Directly  </a:t>
            </a:r>
          </a:p>
          <a:p>
            <a:r>
              <a:rPr lang="en-US" sz="1400" dirty="0">
                <a:latin typeface="Century Gothic" panose="020B0502020202020204" pitchFamily="34" charset="0"/>
              </a:rPr>
              <a:t>             from Colombia – to Russia</a:t>
            </a:r>
          </a:p>
        </p:txBody>
      </p:sp>
      <p:sp>
        <p:nvSpPr>
          <p:cNvPr id="45" name="TextBox 44"/>
          <p:cNvSpPr txBox="1"/>
          <p:nvPr/>
        </p:nvSpPr>
        <p:spPr>
          <a:xfrm>
            <a:off x="5709448" y="4138136"/>
            <a:ext cx="3182281" cy="738664"/>
          </a:xfrm>
          <a:prstGeom prst="rect">
            <a:avLst/>
          </a:prstGeom>
          <a:noFill/>
        </p:spPr>
        <p:txBody>
          <a:bodyPr wrap="none" rtlCol="0">
            <a:spAutoFit/>
          </a:bodyPr>
          <a:lstStyle/>
          <a:p>
            <a:r>
              <a:rPr lang="en-US" sz="1400" dirty="0">
                <a:latin typeface="Century Gothic" panose="020B0502020202020204" pitchFamily="34" charset="0"/>
              </a:rPr>
              <a:t>Other Suppliers:   - From Colombia </a:t>
            </a:r>
          </a:p>
          <a:p>
            <a:r>
              <a:rPr lang="en-US" sz="1400" dirty="0">
                <a:latin typeface="Century Gothic" panose="020B0502020202020204" pitchFamily="34" charset="0"/>
              </a:rPr>
              <a:t>                              - to Spain </a:t>
            </a:r>
          </a:p>
          <a:p>
            <a:r>
              <a:rPr lang="en-US" sz="1400" dirty="0">
                <a:latin typeface="Century Gothic" panose="020B0502020202020204" pitchFamily="34" charset="0"/>
              </a:rPr>
              <a:t>                              - to Russia</a:t>
            </a:r>
          </a:p>
        </p:txBody>
      </p:sp>
      <p:sp>
        <p:nvSpPr>
          <p:cNvPr id="1037" name="Oval 1036"/>
          <p:cNvSpPr/>
          <p:nvPr/>
        </p:nvSpPr>
        <p:spPr>
          <a:xfrm>
            <a:off x="5562600" y="3411772"/>
            <a:ext cx="125147" cy="1188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49" name="Oval 48"/>
          <p:cNvSpPr/>
          <p:nvPr/>
        </p:nvSpPr>
        <p:spPr>
          <a:xfrm>
            <a:off x="5589853" y="4214216"/>
            <a:ext cx="125147" cy="11882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a:xfrm>
            <a:off x="381000" y="533400"/>
            <a:ext cx="8229600" cy="1143000"/>
          </a:xfrm>
        </p:spPr>
        <p:txBody>
          <a:bodyPr/>
          <a:lstStyle/>
          <a:p>
            <a:pPr rtl="0" eaLnBrk="1" latinLnBrk="0" hangingPunct="1"/>
            <a:r>
              <a:rPr lang="es-CO" sz="3500" b="1" kern="1200" dirty="0">
                <a:solidFill>
                  <a:srgbClr val="23572D"/>
                </a:solidFill>
                <a:effectLst/>
                <a:latin typeface="Century Gothic"/>
              </a:rPr>
              <a:t>Supply Chain</a:t>
            </a:r>
            <a:endParaRPr lang="en-US" dirty="0">
              <a:effectLst/>
            </a:endParaRPr>
          </a:p>
          <a:p>
            <a:endParaRPr lang="en-US" dirty="0"/>
          </a:p>
        </p:txBody>
      </p:sp>
      <p:sp>
        <p:nvSpPr>
          <p:cNvPr id="5" name="TextBox 4"/>
          <p:cNvSpPr txBox="1"/>
          <p:nvPr/>
        </p:nvSpPr>
        <p:spPr>
          <a:xfrm>
            <a:off x="3634462" y="6019800"/>
            <a:ext cx="3528338" cy="369332"/>
          </a:xfrm>
          <a:prstGeom prst="rect">
            <a:avLst/>
          </a:prstGeom>
          <a:noFill/>
        </p:spPr>
        <p:txBody>
          <a:bodyPr wrap="none" rtlCol="0">
            <a:spAutoFit/>
          </a:bodyPr>
          <a:lstStyle/>
          <a:p>
            <a:r>
              <a:rPr lang="en-US" b="1" i="1" u="sng" dirty="0"/>
              <a:t>We will beat any competitors price</a:t>
            </a:r>
          </a:p>
        </p:txBody>
      </p:sp>
    </p:spTree>
    <p:extLst>
      <p:ext uri="{BB962C8B-B14F-4D97-AF65-F5344CB8AC3E}">
        <p14:creationId xmlns:p14="http://schemas.microsoft.com/office/powerpoint/2010/main" val="3598354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032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Packing</a:t>
            </a:r>
            <a:r>
              <a:rPr lang="es-CO" sz="2000" b="1" dirty="0">
                <a:solidFill>
                  <a:schemeClr val="bg1">
                    <a:lumMod val="50000"/>
                  </a:schemeClr>
                </a:solidFill>
                <a:latin typeface="Century Gothic" panose="020B0502020202020204" pitchFamily="34" charset="0"/>
              </a:rPr>
              <a:t> 4 kg</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50" y="1533103"/>
            <a:ext cx="7658100" cy="4848225"/>
          </a:xfrm>
          <a:prstGeom prst="rect">
            <a:avLst/>
          </a:prstGeom>
        </p:spPr>
      </p:pic>
      <p:sp>
        <p:nvSpPr>
          <p:cNvPr id="7" name="Rectangle 6"/>
          <p:cNvSpPr/>
          <p:nvPr/>
        </p:nvSpPr>
        <p:spPr>
          <a:xfrm>
            <a:off x="2781300" y="332229"/>
            <a:ext cx="3581400" cy="630942"/>
          </a:xfrm>
          <a:prstGeom prst="rect">
            <a:avLst/>
          </a:prstGeom>
        </p:spPr>
        <p:txBody>
          <a:bodyPr wrap="square">
            <a:spAutoFit/>
          </a:bodyPr>
          <a:lstStyle/>
          <a:p>
            <a:pPr algn="ctr"/>
            <a:r>
              <a:rPr lang="es-CO" sz="3500" b="1" dirty="0">
                <a:solidFill>
                  <a:srgbClr val="23572D"/>
                </a:solidFill>
                <a:latin typeface="Century Gothic" panose="020B0502020202020204" pitchFamily="34" charset="0"/>
              </a:rPr>
              <a:t>Avocado </a:t>
            </a:r>
            <a:r>
              <a:rPr lang="es-CO" sz="3500" b="1" dirty="0" err="1">
                <a:solidFill>
                  <a:srgbClr val="23572D"/>
                </a:solidFill>
                <a:latin typeface="Century Gothic" panose="020B0502020202020204" pitchFamily="34" charset="0"/>
              </a:rPr>
              <a:t>Hass</a:t>
            </a:r>
            <a:endParaRPr lang="en-US" sz="3500" dirty="0"/>
          </a:p>
        </p:txBody>
      </p:sp>
    </p:spTree>
    <p:extLst>
      <p:ext uri="{BB962C8B-B14F-4D97-AF65-F5344CB8AC3E}">
        <p14:creationId xmlns:p14="http://schemas.microsoft.com/office/powerpoint/2010/main" val="3749162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032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Packing</a:t>
            </a:r>
            <a:r>
              <a:rPr lang="es-CO" sz="2000" b="1" dirty="0">
                <a:solidFill>
                  <a:schemeClr val="bg1">
                    <a:lumMod val="50000"/>
                  </a:schemeClr>
                </a:solidFill>
                <a:latin typeface="Century Gothic" panose="020B0502020202020204" pitchFamily="34" charset="0"/>
              </a:rPr>
              <a:t> 10 kg</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950" y="1451570"/>
            <a:ext cx="7658100" cy="4857750"/>
          </a:xfrm>
          <a:prstGeom prst="rect">
            <a:avLst/>
          </a:prstGeom>
        </p:spPr>
      </p:pic>
      <p:sp>
        <p:nvSpPr>
          <p:cNvPr id="7" name="Rectangle 6"/>
          <p:cNvSpPr/>
          <p:nvPr/>
        </p:nvSpPr>
        <p:spPr>
          <a:xfrm>
            <a:off x="2781300" y="332229"/>
            <a:ext cx="3581400" cy="630942"/>
          </a:xfrm>
          <a:prstGeom prst="rect">
            <a:avLst/>
          </a:prstGeom>
        </p:spPr>
        <p:txBody>
          <a:bodyPr wrap="square">
            <a:spAutoFit/>
          </a:bodyPr>
          <a:lstStyle/>
          <a:p>
            <a:pPr algn="ctr"/>
            <a:r>
              <a:rPr lang="es-CO" sz="3500" b="1" dirty="0">
                <a:solidFill>
                  <a:srgbClr val="23572D"/>
                </a:solidFill>
                <a:latin typeface="Century Gothic" panose="020B0502020202020204" pitchFamily="34" charset="0"/>
              </a:rPr>
              <a:t>Avocado </a:t>
            </a:r>
            <a:r>
              <a:rPr lang="es-CO" sz="3500" b="1" dirty="0" err="1">
                <a:solidFill>
                  <a:srgbClr val="23572D"/>
                </a:solidFill>
                <a:latin typeface="Century Gothic" panose="020B0502020202020204" pitchFamily="34" charset="0"/>
              </a:rPr>
              <a:t>Hass</a:t>
            </a:r>
            <a:endParaRPr lang="en-US" sz="3500" dirty="0"/>
          </a:p>
        </p:txBody>
      </p:sp>
    </p:spTree>
    <p:extLst>
      <p:ext uri="{BB962C8B-B14F-4D97-AF65-F5344CB8AC3E}">
        <p14:creationId xmlns:p14="http://schemas.microsoft.com/office/powerpoint/2010/main" val="264701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032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Capacity</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2781300" y="332229"/>
            <a:ext cx="3581400" cy="630942"/>
          </a:xfrm>
          <a:prstGeom prst="rect">
            <a:avLst/>
          </a:prstGeom>
        </p:spPr>
        <p:txBody>
          <a:bodyPr wrap="square">
            <a:spAutoFit/>
          </a:bodyPr>
          <a:lstStyle/>
          <a:p>
            <a:pPr algn="ctr"/>
            <a:r>
              <a:rPr lang="es-CO" sz="3500" b="1" dirty="0">
                <a:solidFill>
                  <a:srgbClr val="23572D"/>
                </a:solidFill>
                <a:latin typeface="Century Gothic" panose="020B0502020202020204" pitchFamily="34" charset="0"/>
              </a:rPr>
              <a:t>Avocado </a:t>
            </a:r>
            <a:r>
              <a:rPr lang="es-CO" sz="3500" b="1" dirty="0" err="1">
                <a:solidFill>
                  <a:srgbClr val="23572D"/>
                </a:solidFill>
                <a:latin typeface="Century Gothic" panose="020B0502020202020204" pitchFamily="34" charset="0"/>
              </a:rPr>
              <a:t>Hass</a:t>
            </a:r>
            <a:endParaRPr lang="en-US" sz="3500" dirty="0"/>
          </a:p>
        </p:txBody>
      </p:sp>
      <p:sp>
        <p:nvSpPr>
          <p:cNvPr id="11" name="Content Placeholder 2"/>
          <p:cNvSpPr>
            <a:spLocks noGrp="1"/>
          </p:cNvSpPr>
          <p:nvPr>
            <p:ph idx="1"/>
          </p:nvPr>
        </p:nvSpPr>
        <p:spPr>
          <a:xfrm>
            <a:off x="457200" y="1295400"/>
            <a:ext cx="8229600" cy="990600"/>
          </a:xfrm>
        </p:spPr>
        <p:txBody>
          <a:bodyPr>
            <a:normAutofit/>
          </a:bodyPr>
          <a:lstStyle/>
          <a:p>
            <a:pPr marL="0" lvl="0" indent="0" algn="just">
              <a:spcBef>
                <a:spcPts val="0"/>
              </a:spcBef>
              <a:buNone/>
            </a:pPr>
            <a:r>
              <a:rPr lang="en-US" sz="1600" dirty="0">
                <a:solidFill>
                  <a:prstClr val="black"/>
                </a:solidFill>
                <a:latin typeface="Century Gothic"/>
              </a:rPr>
              <a:t>Gallon Exports, Inc. can  ship a minimum of 1 container and a maximum of 30 containers of avocados per month.</a:t>
            </a:r>
            <a:endParaRPr lang="es-CO" sz="1800" dirty="0">
              <a:solidFill>
                <a:prstClr val="black"/>
              </a:solidFill>
              <a:latin typeface="Trebuchet MS" panose="020B0603020202020204" pitchFamily="34" charset="0"/>
            </a:endParaRPr>
          </a:p>
        </p:txBody>
      </p:sp>
      <p:pic>
        <p:nvPicPr>
          <p:cNvPr id="1028" name="Picture 4" descr="http://www.logiswork.com/services/cargo_inspection/container_loading_supervision/images/shutterstock_489189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8999" y="2583029"/>
            <a:ext cx="5293561" cy="39701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www.hapag-lloyd.com/images/all_areas/ContainerAirflow_high_cub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2362200"/>
            <a:ext cx="4000500" cy="2390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8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ame 9"/>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ontent Placeholder 2"/>
          <p:cNvSpPr>
            <a:spLocks noGrp="1"/>
          </p:cNvSpPr>
          <p:nvPr>
            <p:ph idx="1"/>
          </p:nvPr>
        </p:nvSpPr>
        <p:spPr>
          <a:xfrm>
            <a:off x="457200" y="1295400"/>
            <a:ext cx="8229600" cy="990600"/>
          </a:xfrm>
        </p:spPr>
        <p:txBody>
          <a:bodyPr>
            <a:normAutofit/>
          </a:bodyPr>
          <a:lstStyle/>
          <a:p>
            <a:pPr marL="0" lvl="0" indent="0" algn="just">
              <a:spcBef>
                <a:spcPts val="0"/>
              </a:spcBef>
              <a:buNone/>
            </a:pPr>
            <a:r>
              <a:rPr lang="en-US" sz="1600" dirty="0">
                <a:solidFill>
                  <a:prstClr val="black"/>
                </a:solidFill>
                <a:latin typeface="Century Gothic"/>
              </a:rPr>
              <a:t>Gallon Exports, Inc. is willing to negotiate terms such as timeliness of payment upon receipt of delivery. We would like to agree on terms that will benefit all parties.</a:t>
            </a:r>
            <a:endParaRPr lang="es-CO" sz="1800" dirty="0">
              <a:solidFill>
                <a:prstClr val="black"/>
              </a:solidFill>
              <a:latin typeface="Trebuchet MS" panose="020B0603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2" name="Picture 4" descr="http://thetiquetteschool.com/wp-content/uploads/2012/08/Evaluating-Job-Offers-Salary-Negotiation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3150" y="2209800"/>
            <a:ext cx="4457700" cy="297575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57200" y="228600"/>
            <a:ext cx="8229600" cy="1143000"/>
          </a:xfrm>
        </p:spPr>
        <p:txBody>
          <a:bodyPr>
            <a:normAutofit/>
          </a:bodyPr>
          <a:lstStyle/>
          <a:p>
            <a:r>
              <a:rPr lang="es-CO" sz="3500" b="1" dirty="0" err="1">
                <a:solidFill>
                  <a:srgbClr val="23572D"/>
                </a:solidFill>
                <a:latin typeface="Century Gothic" panose="020B0502020202020204" pitchFamily="34" charset="0"/>
              </a:rPr>
              <a:t>Payment</a:t>
            </a:r>
            <a:r>
              <a:rPr lang="es-CO" sz="3500" b="1" dirty="0">
                <a:solidFill>
                  <a:srgbClr val="23572D"/>
                </a:solidFill>
                <a:latin typeface="Century Gothic" panose="020B0502020202020204" pitchFamily="34" charset="0"/>
              </a:rPr>
              <a:t> </a:t>
            </a:r>
            <a:r>
              <a:rPr lang="es-CO" sz="3500" b="1" dirty="0" err="1">
                <a:solidFill>
                  <a:srgbClr val="23572D"/>
                </a:solidFill>
                <a:latin typeface="Century Gothic" panose="020B0502020202020204" pitchFamily="34" charset="0"/>
              </a:rPr>
              <a:t>Terms</a:t>
            </a:r>
            <a:endParaRPr lang="en-US" sz="3500" dirty="0"/>
          </a:p>
        </p:txBody>
      </p:sp>
      <p:sp>
        <p:nvSpPr>
          <p:cNvPr id="14" name="Content Placeholder 2"/>
          <p:cNvSpPr txBox="1">
            <a:spLocks/>
          </p:cNvSpPr>
          <p:nvPr/>
        </p:nvSpPr>
        <p:spPr>
          <a:xfrm>
            <a:off x="457200" y="5410200"/>
            <a:ext cx="8229600" cy="9906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1600" dirty="0">
                <a:solidFill>
                  <a:prstClr val="black"/>
                </a:solidFill>
                <a:latin typeface="Century Gothic" panose="020B0502020202020204" pitchFamily="34" charset="0"/>
              </a:rPr>
              <a:t>Please direct questions to:</a:t>
            </a:r>
          </a:p>
          <a:p>
            <a:pPr marL="0" indent="0" algn="ctr">
              <a:spcBef>
                <a:spcPts val="0"/>
              </a:spcBef>
              <a:buFont typeface="Arial" panose="020B0604020202020204" pitchFamily="34" charset="0"/>
              <a:buNone/>
            </a:pPr>
            <a:r>
              <a:rPr lang="en-US" sz="1600" dirty="0">
                <a:solidFill>
                  <a:prstClr val="black"/>
                </a:solidFill>
                <a:latin typeface="Century Gothic" panose="020B0502020202020204" pitchFamily="34" charset="0"/>
              </a:rPr>
              <a:t>Raul Gallon</a:t>
            </a:r>
          </a:p>
          <a:p>
            <a:pPr marL="0" indent="0" algn="ctr">
              <a:spcBef>
                <a:spcPts val="0"/>
              </a:spcBef>
              <a:buFont typeface="Arial" panose="020B0604020202020204" pitchFamily="34" charset="0"/>
              <a:buNone/>
            </a:pPr>
            <a:r>
              <a:rPr lang="en-US" sz="1600" dirty="0">
                <a:solidFill>
                  <a:prstClr val="black"/>
                </a:solidFill>
                <a:latin typeface="Century Gothic" panose="020B0502020202020204" pitchFamily="34" charset="0"/>
              </a:rPr>
              <a:t>954-783-108</a:t>
            </a:r>
          </a:p>
          <a:p>
            <a:pPr marL="0" indent="0" algn="ctr">
              <a:spcBef>
                <a:spcPts val="0"/>
              </a:spcBef>
              <a:buNone/>
            </a:pPr>
            <a:r>
              <a:rPr lang="en-US" sz="1600" u="sng" dirty="0">
                <a:latin typeface="Century Gothic" panose="020B0502020202020204" pitchFamily="34" charset="0"/>
                <a:hlinkClick r:id="rId4"/>
              </a:rPr>
              <a:t>rgallon@GallonExports.com</a:t>
            </a:r>
            <a:r>
              <a:rPr lang="en-US" sz="1600" dirty="0">
                <a:latin typeface="Century Gothic" panose="020B0502020202020204" pitchFamily="34" charset="0"/>
              </a:rPr>
              <a:t> </a:t>
            </a:r>
            <a:endParaRPr lang="es-CO" sz="1600" dirty="0">
              <a:solidFill>
                <a:prstClr val="black"/>
              </a:solidFill>
              <a:latin typeface="Century Gothic" panose="020B0502020202020204" pitchFamily="34" charset="0"/>
            </a:endParaRPr>
          </a:p>
        </p:txBody>
      </p:sp>
      <p:pic>
        <p:nvPicPr>
          <p:cNvPr id="2054" name="Picture 6" descr="http://www.junkcarbuyersnearme.com/images/cashback_mone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3275" y="134488"/>
            <a:ext cx="1685925" cy="125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506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1020762"/>
          </a:xfrm>
        </p:spPr>
        <p:txBody>
          <a:bodyPr>
            <a:normAutofit/>
          </a:bodyPr>
          <a:lstStyle/>
          <a:p>
            <a:r>
              <a:rPr lang="es-CO" sz="3500" b="1" dirty="0" err="1">
                <a:solidFill>
                  <a:srgbClr val="23572D"/>
                </a:solidFill>
                <a:latin typeface="Century Gothic" panose="020B0502020202020204" pitchFamily="34" charset="0"/>
              </a:rPr>
              <a:t>Shipping</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6" name="Picture 10" descr="http://www.rlglobal.com/images/tapa-bo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156359"/>
            <a:ext cx="1576387" cy="121443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Content Placeholder 2"/>
          <p:cNvSpPr>
            <a:spLocks noGrp="1"/>
          </p:cNvSpPr>
          <p:nvPr>
            <p:ph idx="1"/>
          </p:nvPr>
        </p:nvSpPr>
        <p:spPr>
          <a:xfrm>
            <a:off x="457200" y="1295400"/>
            <a:ext cx="8229600" cy="990600"/>
          </a:xfrm>
        </p:spPr>
        <p:txBody>
          <a:bodyPr>
            <a:normAutofit/>
          </a:bodyPr>
          <a:lstStyle/>
          <a:p>
            <a:pPr marL="0" lvl="0" indent="0" algn="just">
              <a:spcBef>
                <a:spcPts val="0"/>
              </a:spcBef>
              <a:buNone/>
            </a:pPr>
            <a:r>
              <a:rPr lang="en-US" sz="1600" dirty="0">
                <a:solidFill>
                  <a:prstClr val="black"/>
                </a:solidFill>
                <a:latin typeface="Century Gothic"/>
              </a:rPr>
              <a:t>The produce is shipped by internationally known carriers such as APL, Maersk </a:t>
            </a:r>
            <a:r>
              <a:rPr lang="en-US" sz="1600" dirty="0" err="1">
                <a:solidFill>
                  <a:prstClr val="black"/>
                </a:solidFill>
                <a:latin typeface="Century Gothic"/>
              </a:rPr>
              <a:t>Sealand</a:t>
            </a:r>
            <a:r>
              <a:rPr lang="en-US" sz="1600" dirty="0">
                <a:solidFill>
                  <a:prstClr val="black"/>
                </a:solidFill>
                <a:latin typeface="Century Gothic"/>
              </a:rPr>
              <a:t>, Mediterranean, CMA CGM, and others. Interior shipments are made by rail and trucks.</a:t>
            </a:r>
            <a:endParaRPr lang="es-CO" sz="1800" dirty="0">
              <a:solidFill>
                <a:prstClr val="black"/>
              </a:solidFill>
              <a:latin typeface="Trebuchet MS" panose="020B0603020202020204" pitchFamily="34" charset="0"/>
            </a:endParaRPr>
          </a:p>
        </p:txBody>
      </p:sp>
      <p:pic>
        <p:nvPicPr>
          <p:cNvPr id="1026" name="Picture 2" descr="https://upload.wikimedia.org/wikipedia/en/1/17/American_President_Lines_(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030" y="2828585"/>
            <a:ext cx="1801242" cy="1200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goodlogo.com/images/logos/maersk_line_logo_363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2762915"/>
            <a:ext cx="1524000" cy="133216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data:image/jpeg;base64,/9j/4AAQSkZJRgABAQAAAQABAAD/2wCEAAkGBxQSEBQUEBQVFBQXFBQVFxQVFBcUEhAUFRYXFhgaFBQYHSggGBomHxcVJTEhJSksLi4uGB8zODMsNygtLiwBCgoKDg0OGhAQGywkICYtLCwsLCwsLCwsLCwsLSwsLCwsLCwvLCwsLCwsLCwsLCwsLCwsLCwsLCwsNCwsLCwsLP/AABEIAHYBDgMBEQACEQEDEQH/xAAcAAEAAgMBAQEAAAAAAAAAAAAAAQQDBQYHAgj/xAA3EAACAgECBQICCAUEAwAAAAABAgADEQQSBQYTITFBURQiByMyYXGBkaE1cnOysxYzQlIkJbH/xAAbAQEBAAMBAQEAAAAAAAAAAAAAAQIDBAUGB//EADERAAICAQMCBAUDBAMBAAAAAAABAhEDBAUhEjETIlFhFDJBcYGRocEVNLHRFjNSBv/aAAwDAQACEQMRAD8A7yfk59EIAgCAIAgCAIAgCAIAgCAIAgCAIAgCAIAgCAIAgCAIAgCAIAgCAIAgCAIAgCAIAgCAIAgCAIAgCAIAgCARLQJimQRRRFASEEFEAQBAEAQBAEAQBAEAQBAEAQBAEAQBAEAQBAEAQBAEAQBANdzBxZdJp2vdWZVKjauNx3HHbM7NFpHqcnhp0a8k+lWc1w/6SdPbYqGuysHdl3KbUCqWJODn0nq5P/nsuOLl1J/azljrEfI+k7S9Tb07dmf9zC4x77c5xM/+N5+jq6gtamzc8a5u02mrR2ff1F3VrX8zOvuPQD7zOHBtWozTcKqvqzbPUxStGv4J9IWm1FgrKvSzHCl8bWJ8DcpwJ1arYM+CHiJpr2MMeqUmdfPAfc607EhRAEAQBAEAQBAEAQBAEAQBAEAQBAEAQBAEAQBAEAQBAEAQDl/pL/htv81X94ntbD/dI5NX8h5Jy5wsarVVUFtodiCwGSoClzgHtn5TPtNdqfAwylXY8vDj6ppFjm3gw0eralWLqFVwxAzhs+cds9jMdu1HxWFTZllxdE6Zs+UuUxrtPfa9roas1oAARkIH758D5vAnDr9y+FnHGo/N/ujZgw9eNtnJK3qPPkfj5E9eUV0/wc0fL+p+jtCxNVZPkouf0E/MdV/3Sr1Pfh8qM80GYgCAIAgCAIAgCAIAgCAIAgCAIAgCAIAgCAIAgCAIAgCAIoHL/SX/AA23+ar+8T2th/u4s49W14bPNfo9/iem/ms/xPPrN450M+Oa/k4NK/Oi19KX8Sb+jV/9ec+xcaP8v+DLV85TpPonH/g6v+q3+FJ52/X8Vir0X+WdGk8uOSZ5an2fyn1ElS9eDz/mde5+juHf7Nf9NP7RPzPV85pNep70PlRYnMZCCiAIAgCAIAgCAIAgCAIAgCAIAgCAIAgCAIAgCAIAgCEQTL62RnKcwctXanqdfWMumzvNa1qNir37ufbE93S6/FiS8LHczlyY5Pm+Dz3Varh1bbdPRqLsZ+u65rY49VCjsPvwJ9JjjqpJeK4q/pRxNxi+EXeCcG0nErCBqNTXcF+xaUtJUf8AR8ZOM+PM0arV6jQw+SLj7GUcccrtswcVp0midqFt1Wo+bLqli01BsAYLKuS2MTPTyz6mKyyjGK907JPpg6TLHBOH8N1xFSi7S3EfJ9YHVzj03Dz901anNrdKvE4lEsVim+ldz0TgPCtRQ2LtUb6wu1UNYVlx67h57dp8zrNXp8yuGOpfVndjwyhxfBu55h0iQCAIAgCAIAgCAIAgCAIAgCAIAgCAIAgCAIAgCAIAgCCES2Ur8Q0q202VucK6MpPsCMZm/T5XjyKSXKNeRKSo8u0fANfw+1n0i1agFcHbtsymc90yGz+E+xnrdJrMajmbi/0PMjCeOXHJseUeP02XNW2jro1KpaUZFI+dUOQVPdT2PqZza7RTjjUlkbjx3+5sx5o8prk0f0aaZLeIE3AMQljgN3G/Pc4PkjJ8zs3fLLHpEsf24NWnipZG5HU8R4fwpNbl7Gr1AsRtqFgosJBXAVcd8jt988vHm3Gen4j5a7v0OmUMKmvU7w+Z8xLudqEW+xRIUQBAEAQBAEAQBAEAQBAEAQBAEAQBAEAQBAEAQBAEAQBAMOr062I1bjKurKw9cMMGbsOWWKSnHujGStUeYNyHrtLcW0NoI7gNv2OF9mB7H8Z9bHeNHqMSjqFyec9PkhLym75M5Lto1HxOrcNb821Qd3zN5Z2x3Pn9Zx7lu8M2NYcC4Rng0tTcpFDjvIV6ak38OsC5JYKW2NWT52t4KzfpN7wywrFqY9jCemnfXEz8r8i2rqRqdc4Z1beEB3F3Hgu3sPYe016/ecTw+FgX5Li00pS65HoU+Wl3PREhRAEAQBAEAQBAEAQBAEAQBAEpCMy8AmQES0wTFDkSUOSIAiikytE5IjpY5JimORFMciShREtNlJk5IJl0y7jkScrgciSmCJaYJk+5SIAlpkJjkciSn3AgCXkpGYonJMnKHIjsOSJaockxGLfYciEpUORKlLkciY06B82NgE+wJ/HAmUEuqiSdKzheG8/tZTe70qrolbVoGJF3UcoBn8QP1n0uXYoxlGKff9ji+JfJ9/65s6OmfpVBr7bazvs2V19M4yWPocyf0TGpSi5PhWHqWoqXqWddzXfWmnxXp7LL7mqGy7fUMBSDvHr3mmG14HKdydRV8rks80rSXJN/N9lS6lL6FS+ioWhQ+6u1SQOzefWRbTim4SxzuMnX2L48kpJrsY+Ic16qoadhp6SuoZFrJtbO5gCQw9B3mePa9PLqXU7j3JLNOKTrufWu5q1FV60PVpks6QsY2ajZWCSRgOfPiTFtWny43kjKVX6B5pKXSxr+bbkvSpU0+TpxeWa/bXk7vlR/DeO3vLi2nDPG53Kk69yS1Ek6MTc7WMul2U1qdQrn66woibDj7Xsfcyx2bEnO5N9PoHqJNJ13Luk5uLaC7UvVtat3rCg5W51wAa29VJOM/cZz5dpjHUxwxld8/ZGcc7cHKuw0HNbPpNTbZUEu0+Q9OSR4BXv575/aM21KGeEIO4y+pY524t12Kuj52Z6a2apVsOprosrycKLcFXB9iD+xnRk2RRyNKTqrX+jFam0idNzfbZfbWqaZVrv6X1mo6djjI7oh+0e/p6yT2jFDGptu6vt/ki1Db/NFjmPm46bUCtauoiCtr3yR0RY5UYHqcd5o0W1LPheRuu9L1MsmdQkkRzLzc2k1NVYrD1Mi2PZuOa0L7SwHgjwZdHtMc+GUm6kn2Jl1HQ0ja8H4wb7tTXtAFLqqsDneGUNk/rOTV6OOCEHb8yv7G7Hl6nRo9dzjaNTdTTVUekyjZZb07r8+TUD8pH5zvxbThenjklJ8/VK0vuaJZ5KTVdi63NSpq7qLtlSpSlis7hS7MM7PYkfdNT2m8MZxttuvx6mazPq6X6WUuF86PadEDUo+JXUE4Y/V9FiMD3zib82zY8cZvqb6a/cxjqbr3Kuh58sZabLKahXZd0cJbm5W3bc9MjxNktjw8xjJ2lZj8SybuerV6rmmo1VXmlh1SLm+bG5UPn0kWy4b6Op21fbgPUssaznV0XVFKVboW01qCxG/q4xn2PeYx2XG+nzPlN/oPiSxouceo2kGwAXDUC3JOaH06FmXHr3H7iasmzKEZu35ar3TM1nb4or6fm3UWVrfXp6+gzlVDXBL7FBwWVWwsznteng/DlN9SXpwYrNJ1wdDx7i66XTPewJCgYUeWZsADP4meVpdJ4+dYr/J0ZJ1G0azS8c1Sndq9KqU9I29Sp94rAUttsDY79vTPmd2TQaaT6MM7ldNev2NUck6tooJzjeKqtTbp0XS2uqhhYTcqscKzLjGPum97TppSlihN9ce/oYfESUVJruZKedD8bbQ9arWhtUWhjlmrQ2YIPYZAMktni8Ectu+LX3K9RLqarsU9Pz7a2m1FzUIrVNSoTc3zC0+SfTtgzdPY8cckYuT5v8AYwWpbjZe0fOJFlyalK1NenOo31WdRNvjDH0bv4mrLs0WovG27dGa1PHJm5e5qe9LxdUKrakFgryTurZNynJ/KadbtcMModMrTdX7lx6jqs1uk5+ZtLZa1KrYjU4r3HD1XOqhwfPqZ0ZdlisqjGXl5v2aVkWquNl7X84/D2316msKVrFlBUk/E7uwUD/tnHaaYbTHLCMscvrUvYstQ4uqOi4ZdY9KNcoSxlBZASQhPpk+e2J5OqxwhkccbtI6MbclbLDjII9wR+01RdSRlNXE4vR8hlG0Za0EaftYAp+uw+9Md+2DjzPo574mp0nz29jjWnPg8j2CnTottW6i22zL1lkfqEHBXPfELecTk20+Ul7k+HuMUWtdytfYmn+toSyi57VKUFazkADKA+cjzmaoblijOXlk1JVy1Zk8EpJU6Iv5QsuGpe+8PffUKgwTbXUoOeyZz+8R3XHjlCOONRi7K9PK3b7lziHLbWV6JRYB8M6OTtP1m0Advac+HcFGeWTT86LLBJ9Ksxcb5Ztu1fxNT0j6sV7LqjaO3rjImek3LFhweFJS7906Jkw3PqIs5R6l623mpx8L0Cgrwofv86gnCgZ8TOO6rHjccafe7bI8Fu+CtouSmHwgvsW1dOtqMChPVV/s+fGMzZk3hVk8NNdVV7D4aXCvsfCckOakoe8dBdS1+1QQ2wgbUU/8QDk5h7vDqeSMfN01z6/Vh6aVVZlfkxlfU9K87NRT02FuXcv5Dbh59e0wju0HGHiR5i7VdhLSvmmNbyUzXaexLQvTWkWrtJFzUtlSO/Y495sx73FY5xkny3XsmPhvNF+g0vKd1V1tiWaciy82/WUF7F7g4V89pMm64p41Cpdq4dEjp6m2L+Rxb8S19zmy9iR0yUrVcDYGU/awfWYLeOjojjhxFfXv7h6bqVGajlNi1Z1Fi2BdI2lcBSN4Y9m7ntgY/SJbrCKawppuXUZeAn39KLHJ3Lj6IXdS0WmxlOcEEBV2gHJmjctxjq1FKNUZYMPRwylx7lO7UtaDdUarCCOpVuu0+PSpwRj88zo0u648MIrpaa9Hw/ujCenk5N33LNPKKjU2W2FbFbT10qrrllKDG4k9v0mGTdnLGowXTzZVp31W39Crwzktqjos2qfhl1APykdTrEnt7YzNufeY5FNU/NVfgkdNRd5W5Rq0ta9Ra7LldmF2zDYLZABPftOXXbrkzTXhtqNLgzx4ElyRwXlGqp7XuWu53ue1GKfNWG/49/PfvkS6rdJ5VGONuKqn7kx6dRu/Uqavk1nOqItUde+m4fKfkFRBwe/fOPynRj3eEFCNPhNfqYT01tn3/o7/ANgNSLB0suxpx332VGpyGzgZyPT0ke73p3irzfR/myvTPqtMoX8i3GgaZbqTQrFqzZSTfUC24qrhsY/KbY7zivxJRfXVUnwyPTSdU0dRxvgy6nSNp3JAKqAwHdSuMHH4ieRpdZ4Oo8WjfPFapM12m4JqnO3V6kPSKjX06qynUBXaDYST3H5eJ15ddpo+bFCpXdv+DWsE+zfBQTk+81VaazUq2lqdWCivFzKpyqs+cftOiW64VOWWMH1tfgx+Gbiot9hxPkc2i7FoU2akXKdp+Rdmwr57595cW8xhFJx7Rr8+oembbd9z71vJZdNWq2qovehlyp+rWoAYPfvnH7x/WVcG4vyp3+TF6TvyW+LcoV2afo0CugMyG1lTDWIpB2gj3InPh3WUcjyZLl3r2Nk8CcUkYRyca9T1qLmw1L1WLaTYzqylVww8YyP0mz+qrJi6MsPraoi09STRR1nIJajTItyq9SCt22nFyLYLAMZ7YI7TdDeoxlkuLptte1mD0vlSRveO8A+Iu0tm5R0H3EFc7xjwD6d+/ecGl1/gRyL/ANLj2N08PVRvZ5b55N6RElmRMdTBENtgmQjSYlt1QoiLYoSWCZbYEWKEgoQKEtuqAiwRCdAmQURL1MUTJYoQCIBMqbQoSChAEAiW2CYsURFsUTFihJYpCW2KENtgiQCLKTLZCJATBRAEAQBAEAQBAEAQBAEAQBAEAQBAEAQBAEAQBAEAQBAEAQBAEAQBAEAQBAEAQBAEAQBAEAQBAEAQBAEAQBAEAQBAEAQBAEAQBAEAQBAEAQBAEAQBAEAQBAEAQBAEAQBAEAQBAEAQBAEAQBAEAQBAEAQBAEAQBAEAQBAEAQBAE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10" descr="data:image/jpeg;base64,/9j/4AAQSkZJRgABAQAAAQABAAD/2wCEAAkGBxQSEBQUEBQVFBQXFBQVFxQVFBcUEhAUFRYXFhgaFBQYHSggGBomHxcVJTEhJSksLi4uGB8zODMsNygtLiwBCgoKDg0OGhAQGywkICYtLCwsLCwsLCwsLCwsLSwsLCwsLCwvLCwsLCwsLCwsLCwsLCwsLCwsLCwsNCwsLCwsLP/AABEIAHYBDgMBEQACEQEDEQH/xAAcAAEAAgMBAQEAAAAAAAAAAAAAAQQDBQYHAgj/xAA3EAACAgECBQICCAUEAwAAAAABAgADEQQSBQYTITFBURQiByMyYXGBkaE1cnOysxYzQlIkJbH/xAAbAQEBAAMBAQEAAAAAAAAAAAAAAQIDBAUGB//EADERAAICAQMCBAUDBAMBAAAAAAABAhEDBAUhEjETIlFhFDJBcYGRocEVNLHRFjNSBv/aAAwDAQACEQMRAD8A7yfk59EIAgCAIAgCAIAgCAIAgCAIAgCAIAgCAIAgCAIAgCAIAgCAIAgCAIAgCAIAgCAIAgCAIAgCAIAgCAIAgCARLQJimQRRRFASEEFEAQBAEAQBAEAQBAEAQBAEAQBAEAQBAEAQBAEAQBAEAQBANdzBxZdJp2vdWZVKjauNx3HHbM7NFpHqcnhp0a8k+lWc1w/6SdPbYqGuysHdl3KbUCqWJODn0nq5P/nsuOLl1J/azljrEfI+k7S9Tb07dmf9zC4x77c5xM/+N5+jq6gtamzc8a5u02mrR2ff1F3VrX8zOvuPQD7zOHBtWozTcKqvqzbPUxStGv4J9IWm1FgrKvSzHCl8bWJ8DcpwJ1arYM+CHiJpr2MMeqUmdfPAfc607EhRAEAQBAEAQBAEAQBAEAQBAEAQBAEAQBAEAQBAEAQBAEAQDl/pL/htv81X94ntbD/dI5NX8h5Jy5wsarVVUFtodiCwGSoClzgHtn5TPtNdqfAwylXY8vDj6ppFjm3gw0eralWLqFVwxAzhs+cds9jMdu1HxWFTZllxdE6Zs+UuUxrtPfa9roas1oAARkIH758D5vAnDr9y+FnHGo/N/ujZgw9eNtnJK3qPPkfj5E9eUV0/wc0fL+p+jtCxNVZPkouf0E/MdV/3Sr1Pfh8qM80GYgCAIAgCAIAgCAIAgCAIAgCAIAgCAIAgCAIAgCAIAgCAIoHL/SX/AA23+ar+8T2th/u4s49W14bPNfo9/iem/ms/xPPrN450M+Oa/k4NK/Oi19KX8Sb+jV/9ec+xcaP8v+DLV85TpPonH/g6v+q3+FJ52/X8Vir0X+WdGk8uOSZ5an2fyn1ElS9eDz/mde5+juHf7Nf9NP7RPzPV85pNep70PlRYnMZCCiAIAgCAIAgCAIAgCAIAgCAIAgCAIAgCAIAgCAIAgCEQTL62RnKcwctXanqdfWMumzvNa1qNir37ufbE93S6/FiS8LHczlyY5Pm+Dz3Varh1bbdPRqLsZ+u65rY49VCjsPvwJ9JjjqpJeK4q/pRxNxi+EXeCcG0nErCBqNTXcF+xaUtJUf8AR8ZOM+PM0arV6jQw+SLj7GUcccrtswcVp0midqFt1Wo+bLqli01BsAYLKuS2MTPTyz6mKyyjGK907JPpg6TLHBOH8N1xFSi7S3EfJ9YHVzj03Dz901anNrdKvE4lEsVim+ldz0TgPCtRQ2LtUb6wu1UNYVlx67h57dp8zrNXp8yuGOpfVndjwyhxfBu55h0iQCAIAgCAIAgCAIAgCAIAgCAIAgCAIAgCAIAgCAIAgCCES2Ur8Q0q202VucK6MpPsCMZm/T5XjyKSXKNeRKSo8u0fANfw+1n0i1agFcHbtsymc90yGz+E+xnrdJrMajmbi/0PMjCeOXHJseUeP02XNW2jro1KpaUZFI+dUOQVPdT2PqZza7RTjjUlkbjx3+5sx5o8prk0f0aaZLeIE3AMQljgN3G/Pc4PkjJ8zs3fLLHpEsf24NWnipZG5HU8R4fwpNbl7Gr1AsRtqFgosJBXAVcd8jt988vHm3Gen4j5a7v0OmUMKmvU7w+Z8xLudqEW+xRIUQBAEAQBAEAQBAEAQBAEAQBAEAQBAEAQBAEAQBAEAQBAMOr062I1bjKurKw9cMMGbsOWWKSnHujGStUeYNyHrtLcW0NoI7gNv2OF9mB7H8Z9bHeNHqMSjqFyec9PkhLym75M5Lto1HxOrcNb821Qd3zN5Z2x3Pn9Zx7lu8M2NYcC4Rng0tTcpFDjvIV6ak38OsC5JYKW2NWT52t4KzfpN7wywrFqY9jCemnfXEz8r8i2rqRqdc4Z1beEB3F3Hgu3sPYe016/ecTw+FgX5Li00pS65HoU+Wl3PREhRAEAQBAEAQBAEAQBAEAQBAEpCMy8AmQES0wTFDkSUOSIAiikytE5IjpY5JimORFMciShREtNlJk5IJl0y7jkScrgciSmCJaYJk+5SIAlpkJjkciSn3AgCXkpGYonJMnKHIjsOSJaockxGLfYciEpUORKlLkciY06B82NgE+wJ/HAmUEuqiSdKzheG8/tZTe70qrolbVoGJF3UcoBn8QP1n0uXYoxlGKff9ji+JfJ9/65s6OmfpVBr7bazvs2V19M4yWPocyf0TGpSi5PhWHqWoqXqWddzXfWmnxXp7LL7mqGy7fUMBSDvHr3mmG14HKdydRV8rks80rSXJN/N9lS6lL6FS+ioWhQ+6u1SQOzefWRbTim4SxzuMnX2L48kpJrsY+Ic16qoadhp6SuoZFrJtbO5gCQw9B3mePa9PLqXU7j3JLNOKTrufWu5q1FV60PVpks6QsY2ajZWCSRgOfPiTFtWny43kjKVX6B5pKXSxr+bbkvSpU0+TpxeWa/bXk7vlR/DeO3vLi2nDPG53Kk69yS1Ek6MTc7WMul2U1qdQrn66woibDj7Xsfcyx2bEnO5N9PoHqJNJ13Luk5uLaC7UvVtat3rCg5W51wAa29VJOM/cZz5dpjHUxwxld8/ZGcc7cHKuw0HNbPpNTbZUEu0+Q9OSR4BXv575/aM21KGeEIO4y+pY524t12Kuj52Z6a2apVsOprosrycKLcFXB9iD+xnRk2RRyNKTqrX+jFam0idNzfbZfbWqaZVrv6X1mo6djjI7oh+0e/p6yT2jFDGptu6vt/ki1Db/NFjmPm46bUCtauoiCtr3yR0RY5UYHqcd5o0W1LPheRuu9L1MsmdQkkRzLzc2k1NVYrD1Mi2PZuOa0L7SwHgjwZdHtMc+GUm6kn2Jl1HQ0ja8H4wb7tTXtAFLqqsDneGUNk/rOTV6OOCEHb8yv7G7Hl6nRo9dzjaNTdTTVUekyjZZb07r8+TUD8pH5zvxbThenjklJ8/VK0vuaJZ5KTVdi63NSpq7qLtlSpSlis7hS7MM7PYkfdNT2m8MZxttuvx6mazPq6X6WUuF86PadEDUo+JXUE4Y/V9FiMD3zib82zY8cZvqb6a/cxjqbr3Kuh58sZabLKahXZd0cJbm5W3bc9MjxNktjw8xjJ2lZj8SybuerV6rmmo1VXmlh1SLm+bG5UPn0kWy4b6Op21fbgPUssaznV0XVFKVboW01qCxG/q4xn2PeYx2XG+nzPlN/oPiSxouceo2kGwAXDUC3JOaH06FmXHr3H7iasmzKEZu35ar3TM1nb4or6fm3UWVrfXp6+gzlVDXBL7FBwWVWwsznteng/DlN9SXpwYrNJ1wdDx7i66XTPewJCgYUeWZsADP4meVpdJ4+dYr/J0ZJ1G0azS8c1Sndq9KqU9I29Sp94rAUttsDY79vTPmd2TQaaT6MM7ldNev2NUck6tooJzjeKqtTbp0XS2uqhhYTcqscKzLjGPum97TppSlihN9ce/oYfESUVJruZKedD8bbQ9arWhtUWhjlmrQ2YIPYZAMktni8Ectu+LX3K9RLqarsU9Pz7a2m1FzUIrVNSoTc3zC0+SfTtgzdPY8cckYuT5v8AYwWpbjZe0fOJFlyalK1NenOo31WdRNvjDH0bv4mrLs0WovG27dGa1PHJm5e5qe9LxdUKrakFgryTurZNynJ/KadbtcMModMrTdX7lx6jqs1uk5+ZtLZa1KrYjU4r3HD1XOqhwfPqZ0ZdlisqjGXl5v2aVkWquNl7X84/D2316msKVrFlBUk/E7uwUD/tnHaaYbTHLCMscvrUvYstQ4uqOi4ZdY9KNcoSxlBZASQhPpk+e2J5OqxwhkccbtI6MbclbLDjII9wR+01RdSRlNXE4vR8hlG0Za0EaftYAp+uw+9Md+2DjzPo574mp0nz29jjWnPg8j2CnTottW6i22zL1lkfqEHBXPfELecTk20+Ul7k+HuMUWtdytfYmn+toSyi57VKUFazkADKA+cjzmaoblijOXlk1JVy1Zk8EpJU6Iv5QsuGpe+8PffUKgwTbXUoOeyZz+8R3XHjlCOONRi7K9PK3b7lziHLbWV6JRYB8M6OTtP1m0Advac+HcFGeWTT86LLBJ9Ksxcb5Ztu1fxNT0j6sV7LqjaO3rjImek3LFhweFJS7906Jkw3PqIs5R6l623mpx8L0Cgrwofv86gnCgZ8TOO6rHjccafe7bI8Fu+CtouSmHwgvsW1dOtqMChPVV/s+fGMzZk3hVk8NNdVV7D4aXCvsfCckOakoe8dBdS1+1QQ2wgbUU/8QDk5h7vDqeSMfN01z6/Vh6aVVZlfkxlfU9K87NRT02FuXcv5Dbh59e0wju0HGHiR5i7VdhLSvmmNbyUzXaexLQvTWkWrtJFzUtlSO/Y495sx73FY5xkny3XsmPhvNF+g0vKd1V1tiWaciy82/WUF7F7g4V89pMm64p41Cpdq4dEjp6m2L+Rxb8S19zmy9iR0yUrVcDYGU/awfWYLeOjojjhxFfXv7h6bqVGajlNi1Z1Fi2BdI2lcBSN4Y9m7ntgY/SJbrCKawppuXUZeAn39KLHJ3Lj6IXdS0WmxlOcEEBV2gHJmjctxjq1FKNUZYMPRwylx7lO7UtaDdUarCCOpVuu0+PSpwRj88zo0u648MIrpaa9Hw/ujCenk5N33LNPKKjU2W2FbFbT10qrrllKDG4k9v0mGTdnLGowXTzZVp31W39Crwzktqjos2qfhl1APykdTrEnt7YzNufeY5FNU/NVfgkdNRd5W5Rq0ta9Ra7LldmF2zDYLZABPftOXXbrkzTXhtqNLgzx4ElyRwXlGqp7XuWu53ue1GKfNWG/49/PfvkS6rdJ5VGONuKqn7kx6dRu/Uqavk1nOqItUde+m4fKfkFRBwe/fOPynRj3eEFCNPhNfqYT01tn3/o7/ANgNSLB0suxpx332VGpyGzgZyPT0ke73p3irzfR/myvTPqtMoX8i3GgaZbqTQrFqzZSTfUC24qrhsY/KbY7zivxJRfXVUnwyPTSdU0dRxvgy6nSNp3JAKqAwHdSuMHH4ieRpdZ4Oo8WjfPFapM12m4JqnO3V6kPSKjX06qynUBXaDYST3H5eJ15ddpo+bFCpXdv+DWsE+zfBQTk+81VaazUq2lqdWCivFzKpyqs+cftOiW64VOWWMH1tfgx+Gbiot9hxPkc2i7FoU2akXKdp+Rdmwr57595cW8xhFJx7Rr8+oembbd9z71vJZdNWq2qovehlyp+rWoAYPfvnH7x/WVcG4vyp3+TF6TvyW+LcoV2afo0CugMyG1lTDWIpB2gj3InPh3WUcjyZLl3r2Nk8CcUkYRyca9T1qLmw1L1WLaTYzqylVww8YyP0mz+qrJi6MsPraoi09STRR1nIJajTItyq9SCt22nFyLYLAMZ7YI7TdDeoxlkuLptte1mD0vlSRveO8A+Iu0tm5R0H3EFc7xjwD6d+/ecGl1/gRyL/ANLj2N08PVRvZ5b55N6RElmRMdTBENtgmQjSYlt1QoiLYoSWCZbYEWKEgoQKEtuqAiwRCdAmQURL1MUTJYoQCIBMqbQoSChAEAiW2CYsURFsUTFihJYpCW2KENtgiQCLKTLZCJATBRAEAQBAEAQBAEAQBAEAQBAEAQBAEAQBAEAQBAEAQBAEAQBAEAQBAEAQBAEAQBAEAQBAEAQBAEAQBAEAQBAEAQBAEAQBAEAQBAEAQBAEAQBAEAQBAEAQBAEAQBAEAQBAEAQBAEAQBAEAQBAEAQBAEAQBAEAQBAEAQBAEAQBAEA//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2" name="Picture 18" descr="http://static.wixstatic.com/media/430918_91251fb7f7f5404a8beeb7ecd4041dc5.jpg/v1/fill/w_376,h_202,al_c,q_75,usm_0.50_1.20_0.00/430918_91251fb7f7f5404a8beeb7ecd4041dc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594" y="2814941"/>
            <a:ext cx="2286000" cy="122811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shippingherald.com/wp-content/uploads/2016/01/msc-ship.jpg"/>
          <p:cNvPicPr>
            <a:picLocks noChangeAspect="1" noChangeArrowheads="1"/>
          </p:cNvPicPr>
          <p:nvPr/>
        </p:nvPicPr>
        <p:blipFill rotWithShape="1">
          <a:blip r:embed="rId7">
            <a:extLst>
              <a:ext uri="{28A0092B-C50C-407E-A947-70E740481C1C}">
                <a14:useLocalDpi xmlns:a14="http://schemas.microsoft.com/office/drawing/2010/main" val="0"/>
              </a:ext>
            </a:extLst>
          </a:blip>
          <a:srcRect b="2298"/>
          <a:stretch/>
        </p:blipFill>
        <p:spPr bwMode="auto">
          <a:xfrm>
            <a:off x="5998189" y="5028867"/>
            <a:ext cx="2764811" cy="1371933"/>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6" descr="data:image/jpeg;base64,/9j/4AAQSkZJRgABAQAAAQABAAD/2wCEAAkGBxQTEhUUExQUFBQXFxkZFxgVFxcXGBoaHRwYGB0aGB0YHCggGBolHBwcITEhJSosLi4uHB8zODMsNygtLisBCgoKDg0OGhAQGywlHyQvLCwsLCwsLCwsLCwsLCwsLCwsLCw0LCwsLCwsLCwsLCwsLCwsLCwsLCwsLCwsLCwsLP/AABEIAKQBMwMBIgACEQEDEQH/xAAbAAABBQEBAAAAAAAAAAAAAAADAAECBAUGB//EAFIQAAIBAgMEBQcFDAUKBwAAAAECEQADBBIhBTFBUQYTImFxIzKBkaGxwRRCUmLRFTNDcnOSorLC0uHwFmOC0/EHNERTdIOTo7PDJCVUpLTi8v/EABoBAQEBAQEBAQAAAAAAAAAAAAABAgMEBQb/xAAtEQACAgEDAwEIAgMBAAAAAAAAAQIRAxIhQQQxUfATFCIyYXGRsYGhQsHhM//aAAwDAQACEQMRAD8AwQKkFqQWpAV+mPzZELUstSC1ICgIZacCp5acLQEMtOFogWnC0sA8tPlomWny1bIDApZaLlpwtLJQLLT5aLlpZaWKBZafLRctLLSxQLLSy0UJT5aWSgQWllouWllpYoFlpZaLlpZaWKBZafLRctLLSxQLLSy0bLSy0sUAy0stGy0stLFActNlo2Wllq2SgOWmy0bLTZaWKBZabLRstNlpZKAlaWWjZabLVsUBy0stGy0xWlloDFKi5aelgAFqQFSC1MLXM7AwtSC0QLUgtSxQLLUgtHtWS0wJgTTFP5/nfWdaujWh1dbAstOFogWpZatkoEFp8tFC0+WljSDC0stFy08UsmkFlp8tFy0stLFAstLLRstLLSxQLLSy0bLSy0smkDlp8tGy0stLFActLLRstPlpZdIHLSy0bLSy01DSBy0stGy0stNQ0gctNlo+WllpqGkBlpZaNlpZaWTSAy0stHy02WrY0gCtNlo+WlkpZNIDLTZaPlpitWxQDLTZaPlpitLFActKjZaaligAWpBaIFqQWueo60DC1Yw2EZ2yqNe/QDx5cfUaiq11Nm2FBA5k+P8AIgeiuGbM4dj09PgWS74KHyEWrTHexA13fPGgHhHq74rK2RYBxLpJW1bw4ORQoElmjhoAJ0HOt3azdgDmw9xPvFYuw/vmNfkttP0G+LV4XJu2z6Cio0kLAWmuNBYBeta2JTNoEtsdzCDmY1HDqbl5raqnZCkksyecGMQqngO7fRujCAtdcgEpcvFSQNPNUxy0ml0dWcRdb6yj8y3H7VXXJXTJoi6tASg602grMwEypTLqSB55B4GmvBVfqyWz8gjPxK6lARvEVY2R2sW55C2PWtxveRT4HtY1z9VPa11q37aa5ObwY3wV7qBTDMqnkxyn1NBqa2SRI1HMa+6rKCce3IKPbdY+5aZrQfHHMA2VRvE77jH3KR6TW11EkYfSwZWNumy1aS1nxbLLBQB2VJAktc4DTctLD2y+IdM0IuWNATr1h3nuUe2te8+UY908MrZafLVnCW89100CrGus6ifTw5b6jhkLl4UwkgnMOAB468e/dW/eImPdZcAMtPlotkZgWGbKpIJymJDFTrx1BGnKksFcwIK89w58d2lbWaL5ObwTXALLSy0YJy9mtLJWlNMw8bXdActPlouWllq2TSCy0stFy0stLJQLLSy0XLSy0stAstNlo2Wllq2SgOWllouWllpYoDlpZaLlpZaWSgOWmy0bLSy1bFAStNlo2Wmy0slActRK1Yy0O7oNBJ009IGsA6cd1WxpsEVpUNsQ40NtJ/KOf+zSrk+oxp1Z6F0mVq0iYWphamFqQWpqJpHwqS6j6w94rolGgHrrEwa9sek+oE/CtznXk6iVtHu6VVFlDbB7Kj+dP/1WXsMeSxbfSxEfm9WtaO12llHifXlHwrK2K8YFn+neuN+kx/Zrjwdn3C9FT/4d3+krn85n+yp9GfOxB/rLx/UHwp+jqRgx+JbHr1P61Q6MnyFx/pC4fW7j4UfIXBPo59+vNycj81EX41HYd4LiLkqWJKAawABb46STLcx6al0bOmIb614+0D9mquyPv148mb9FLa/CuuOKlJ2efPNwgnHyWdl45Gxdw5GGiDRwRMXW4pPzudE2XiLbYu4ZcaJ81W1i6d+Yc+VZuw1PXXSQQQYM6eai/vUTo9bLX3jeWCjxyKPe1eiWGG544dTl29eDR2XcQ4u4wuLEJvVwd1wn5pHzudS2GAb945rZAZRPWIN1pToGIMS51iqy4cW8ViQvmqYHgLdo/tVU2ENbx77nsCL+zWPYxatM6e9TjLS0tjU2QhD3yRxaO+LdkaHcdSaWxNUvnm7j9Ir8Kr9FXOXEDg3WmO8BoI7+zHgaPsgxYuNzdj/zXPurhkjpbX2PXhye0in9weEaME7c8zetnuftVLGrGCReeVfXCfGg7tmjmbQ/6I+NN0uxBtYVWWJDiJ1GlxWH6tY5/k68fwWtroIsKABLToI+a7cPCp37AOKVBKplJIUwPwUTz0J9dYexNstijaDhA6NEJIBXq7gBgkmZJnhurdxGJVMTcuOYW3bzMe7tbu8lAAOZFOw2YPC2s73pYhUJygZeCW21JEnVjQkzdSbpynUwoBXmRLFj7qH0Y2ol9cQVDAjKSGA0zqFGoJn72fZRTcC4JGYgAm2SToADkknu1rWprkzpi12JvbZcgKgs+4W2BA0J1NwJypvnskMWXfCMyjxYDKPSaIMXbe9YFu5beFE5HVo3DXKTG+iYLzsSfrR60tn41pZpIy8EHwVpEZpGXnOnh7akFqNz/N8OOeX2AH4Vca0DiLkqDltiJAMaNunwrft2YfTRKuSlloSpFhWBYM1xdczNoXUQA5KgQeAq2bHlLihiFRQYgEk68eFa94+hz928MBlpstPbzFbJ7Ja7w1ULpO8ZifVSLkZuyYVgsgjUndE/GK2s0TD6eQ2Wmy1ItDZSrggSRlLADmSsqPSaXWLp2gJ3bhPhzrayxfJh4ZLgjlpstHyU2WtajDgAy0xWj5aYrV1E0gCtMyejwj4ij5abJV1E0nOY3MHYB/Z9mlKltRR1rSOI9wpV8+fzM+vjvQvsbCXrJnLiLJiJ7YESY13x3TvMVat4WfNZG/FYH3U13C2yIaypB3iBBjnG/WhWtk4cMriwAykEEBtCCCPaN26srNI5+wiXcLYKsGMRzBB36fbWkBoByrD2PsqzadjaDCUykMzNxB4sfoit741mU9W50hBRVGPtYw47l9xb4Vk2uzsu132nb0kP9tWukV6Beblbb9SffVbbIy7PtLysoPX1Y+NVcGXyaWBGTBgfiD1Ip+FD6PrGEHetv2nN+1RNptlwrf7w+pWFRwXZwY5wvsRD8Kzwa5B9G/8ANnb6QY/nPc/hVXYp0vtzN0/pEfCruwxGDX8W3+y3xqj0fQtZaASzDQASTmZjoBv316cHdni6v5Yr12NroVYtXkvI0i6r3Mrg6lOwI78uXcdwOka1Z6I7Ha3fvM2qo16G4EjIoEcDAJ9FVuhexrptm7It5ixBPabz3XzRGmkQSONdRsDW1cb6Vy6fXdcfAVzzZKbUXszr0+FSUXONNc+TmEwFy5exRRCZe4JiF35d50+aKrbM2etqxdZ3l2a8Ai8Iu3Lcsx4Sp4CeB3kdfsInqHYCS1y6wExJN25AnhOmtcLgHY2XZtGaGP8Abdn07u1pXTDOU/h4VHLqcUca1d27/gL0W0t3TzzfpXSn7VTwbRgM3NJ9al/jQtgaYO639Wp/TtvUsR2dn6f6r/sxWczuf4OnSqsf5J4oRg7a88q/qp8aof5RHjDWRzuD9W4a0ttCLVof1qj/AJyGsb/KK/krA9PqUj41xXdHol2Zk9E7ZtY2yH06y0rJ3hwrr4aAjxqz03xTHEGyuufJIG8lXvBVHiWnxAoXSsFPkTpo6WrUNvgolpl8YaTVvoypxGKxGMuADILhQbwGiABzyJGvMqd9L5M1/iT/AMn2ljFt+Q9nWn41DpVjT8nw2Ft9p2ClgPAKi+JOvdC86foZ2cBij3gfm2w3xrnbGMuG8t/I1wq0kKDG6FEgHLoNPxe6ryH8qR0ewsD8l2mLJbMGQZG3ZpUXPerL6KvdJLpXC4gqSCb1sSpIO5eI/ErmtudIHu4i1dFrqblogiWLSQVZZlV0BB0+sa2+kd8Ps8upEPfQj1XvdFPBVW6RQtbNx4SyVvyHg21N12CypPm3BlGkjSt/o/8AK/lF4YohvJakC1vkBfvYHAvw+FYiYHaKrYy3Q+gNtc6tl7JietUKOzI3nfXQ9HWvk3ziY60GNOr3dmPvfZ3k0bEVvyc2vSa91YXqA6JcjMguDUEEAt2gDA5eitTZPSxbl9luWmtNchVhs4DbgGkKRJMbuXiOc2D0gWwoVlYg3TcJVhMZAsBTE66zIo2J2ouJ2gl1Q4GZNHjN2Wn5rEe2qZT+p017buHsnDo7nMigtCs2WQYBgb4IMciKfDbYsXFKpdUs11SFIZWOvJgK529ds29oOcSme3kSBlDa5LUGCRpAYSKNh0wNx7Zssbd7rlIXJeOZQZA1PVroJ0M0LbOvvsBcvagHqlgSJ9A41K0O3b7rL/CuV6W31TaFtnMKtsmd8aXAN2p1gUTZBuY26Lt3Pbspbbq0RioaNCCwgsJ85uJ0ERAnBq96N/B2FjDjKsFSSAAJMDUxvPjTYW1PVasMzvm1mQJgdqYHhFHwn+j/AJM1HBfgPFzVv1+RXr8ArKMer7XnlplQ0ATAEEa99Rs3CwUjIZBJ1MrGsHQySI5bxR8H+A/3hqrhUPkzui254Gd3q3lfXWtclyY9nF8etg6mY0iVDQSDv14abiKZxyE92731NN4/Jp+qtPdAjtQBzMR7dN9d4SbW55skEpbHI7Tv+VbsNv4xO4cmilTbVvDrWyshXSCGBG4eNNXnfc9kXSW51ZLSNVPoK/E0Us0+av5592SmW8eY9R/eqN66e72j7a4nQLbxQ60JEEqX4EQpVT3z2x6jV4+41hYO9OKgkAmwQBO+Xk8B9Gtpjp4iKnYXZyfSi95K/wCGX2hasdKCMlq3z6pf0h+7VLpGuZCB8+6ij0uD8Ku9JkBvWV/rUPoXO1dPByfIXpJdjB95Vv0iP3qLtJwmEaPrn1Ky/CqvSRPIovMWx62T7Kl0hWMJ4hvaw/eouDT5LWHOTBqOQUepB9lVdgY65awko7Lom4xwWi7UXJhWPJbp9SuKodXlwnhp6l/hXo6dJp2eLrG01XhmnsDbN9MKIuGAEjsod5zHeNfOrrdg4lbWCtPdYLIWSeJZi3Dxnwk7hXE9HbQ6hS5ARQGYnkqKw9bAD00z413wiltAqIqjkAin1mJJ/hVyYlN0tvJnFnlCLk3fg6yzj2sbPtXAoJhCQZ+dL8O81j4XbCnAIlyyGCW0UHOQdEXUHLI51G1ji+yWQ6NbtqR3ogUz4gCD6+dYt0lcH6Pcn8Kzixre+9m8+aW2l7NfQv4Mhdn3SN2RRr+Sc+9KLtFYwqpzhf0lT41TuyMA45lR+jdT9oVZ23cPV2hzur/1UNc8vz+vB2wf+a+3+w+19RYH11P7fwoW17CNdsJcCMuujhSPNj52nzgfR3VHad058OO4H/l3ax+mOR8Xh0unLb+cZiASvEgx5vKuR3ZvXMAl7EG2yZrYReyJAEE5Yy7oyUHYuERBiURcqSwgE/Ot2SdSSeJrkm2ThTdfq8QikQUNx0CkktmkhQfNA3cTXTdF1NvDOHOZgfOBJBGiiCd4yqAPCnBF3A2tnKmzrqoWUXCXOoJ8xezqPNIUA8YJ11q3h9lph1sW0JOa47FjGYnJciY5AAevma5TZa4q9h2KX2CLcCZWZ2HaA0A1AGoEV0eDsYtb9j5TdW4kSAoAMlWAP3tTuJ40CLm3MD8pe7bLQcttlJ1AILnXugEac6xMTsq4dmrbUpNu8zMSSAQnygdns75Yb4roWxKrdxDsYVbQJ8FN6ua2Pt13U2bqogeWQgMGJfM2pJIIjNGg4UQdfsV3D7TRrShw5A7ABsmANPwgHA8a1ejt3Ef+KOIEERGiecZkeT080IfTVvbGO6p0eM2S0TExPasrEwY87lQtmY3rMNfuxlzGYmY7KjfAndypewqmZnQ7Bslq0LltlJxTMBcQiR1CqDDDVZBE7tDyoOzHtYe/jMPlQNlZrLELny+cbYJ7XmEbvoNzrpwO1hxyM+8fGsp9tWyMVhwzdYc+kdkkJJEzvGU8N4q2Kop7R25bXFC1ibKvbtqMvk1djmysCRcaI1O77azLWIw1y9hRYt5H+UEv2QsqWUoNCRp2vCuxx5ti5bN0IUWyxOdQwA7PAg8TWdhcNYFtLypaXyrMLioqwgLGcwAhQs+AomGmZHS2yH2hlaSOpY6b5VLzAjvBANX+il+4j3MNfMPatMLYPFN8KfnKBDD6p5DS5i7Fm4cRiBldlUqlwMYAKkGIOU+cw1mi7S2Yl67nJcNasqUa2wBBkkSYIgH3nnS9iVvZew/nWR/VNUcF+A/Fc09s9u1+Rf4VHBfgPybGr6/Zr1+h8HusfivQbSyLR10sP7dKJg91j8m1Ds+an+zt7xQL1/Qa2O1/u0/VWixQbZ7cfUQforR5rtCWxwnG2cbtweXuaxqOHcKVS24D19zXj8BSrlZ12CptMmIObUSEySPz2jQ9kzxmN0k9/F3AC2UFRO4hfUJJ9cfCuPxF9WIJjvggn28agLqhly5pGu7eAdYjj41zTNSvg6HDbZCYnrnVyQotBABIJbMCSxHePTXZ4XFLckqZCkA6ERIBG/uPCuHvY+01jMe3etwyjtKSVBiRvYA79a19k7UvKMrJaysdSqvuAABBLxw3ROs7pjckmrRyhKSlpdf9A7QEvhl54i37Axq1t15xVofWuH1Wv41k7U2oLZs3gpfq7zCCcksoKnXKdAZ1q1ibt5rwuNZTs5wAL/0gBvNnuqWbNLpL59lf6y0PUWPwpdIz5G2OYt+17f2VT2ljbl24j9QVCNmgXbbTow3tljUzuptq45ruQCxeAUpPaw5kKZ0i9x0qJ9jT5L/SZowviD7XUftVLbuFVcK2VyB5QgMNfnCJWQfHTwFZ21toG7bVBh8QMuWSRZjRkYxF4/Ro21cd1tjq1tYgNBnNbEakH8G7cJrUZuPY55McZ9y1jsFkwbeUTQMd1zWEYR5ndUcbgimCbt29FY73G62RAlBrQds7RR8ObarezEPvw9+O0TxCEbjUdrbTtPhzbQvmObQ2cQm883tAbia2s0jm+mx7h9qYRkwRhk0Vxo43ZChGu/QxT7ZwbjCkdn5265b5lfpUHbG1LDWAi3VJLajtLANxT84D5smpba2tYayiretE5hPbXd1ikzJ5SaLPIPpofUvbXt5MPbSQc11cxG7W7bAA5wJ179NNaW191gfWQ/tfs1R2rtWw6WVXEWCQ9smL1oxDoxntaRBo20MQjtYCOjxvyOrARbu78p01gequTle7O6ioql9Cxjx5eyvJW9gj9qsjpJibQx1tb9vPbykzJBBJG4CM3mAbx55PDXaxa5sXbjUBW1Go32ftpreHz4xgUDQq71Dbze5j6orNmmv2cNtBsIeuNlSG06uet0EnNvYjdG/0V03RiBgJ7if07lWMDsu07YgmxbIEgTaUx2LZ07OmpNJEy4K6d2t79e6fdVsiW9/c4nZmCsthw1y71b9YFyyo7GayC+o4Zn13dmur2PgLNvE2+qv9bKajOjRBTXsnvqW09hWBbtDqlEsAYLCZuqDuIjsg+vwq5g9k2rOMXq1yzbYHtO2k2T84njO6lhRr+jA6W4o9ZdsoCSxkgayBJURxlmn+yKoYjG2urwrZLqmyyBy6gBkXKwykMToc3DXNvrrsHgUN+/fIPWL2RroAUt7tN/aOveajtGx1mCtWmJyv1QMESO1bGkyJ9FWyOJX6XJAbXdaHtu4eo7Ft/wDl7nXVPgau4jZYuMMOz3CotIufs5yFKsJ0gnsAbvbWInR6MO5W/eAzFcs9nslxuBHKomVrezY21jBYyPpItyoPFsyAeIkye4GuRAtfJrNzrF60XfKiRmKszHM0DWAB6GrrNvbOGIvWFZiqW1LvAksAEYqDIjsnfrHKljtjWTh7gW1aVyWUMLaggyyg6CdNKqYasbpOpCP3Ycj1taFcxgsRct2DZfzLli7etHuNhyy+HuIP0q6nG4C5ctmyXU3Pk6qXMhTBUyYBMlV103zVPaGzGu4TCWkKi55oZiwEG2VcSFJhlEbtdKJka3K2DkbMxB4ZW+NV9vbFt4dWuWQ1t7YtEEMTq0gzmnx9FaVvZ7rgL9glS5OSVJyyeRIBjXlVbamHxl7rEurZRcqM7IeCyRAzkneeHAagVb3JWx0hJ6xO6y/woeFY+R/ItR3PbH5A+2g2Trb7rD/Cob9fobDMYs6fgWqFtzlXT/Rz7xRLX4PusN8Kgp7I/wBn+Iqk9fozOkV1hlKyCChEdyDmDFY+D23dQyzuw4iRG7SSVJ3xrroI14b+2rWYgDzpUKNe0YUEafVn4axVUbJcKSwuZlaTIcTvMRHECYEHXvFZboy42yttEobjE5xMHceIBG4RuNKreIkOwDmAxA1K8eU6eFNVNHmpxojzAPAn1/wqFtjM74/nnRdm7NNyBmysWhVgyxMRE6bzHrrS2/spMKEQv1jwTcA82TBUDl2dTyBTeSYiaMNMq2nHVvnzFoBTLEDXUP3QSQRuIG+dLOxNt3MOzNaCkMsN1iI6750zDuGu+sdCW1bzRuA0E9321NMzTlGgEncAB3k6AU2G5t7Q6Q3bkZksEKzssWwsZjMArGi8OXhpWR90bw/DXv8AiP8AvUMWp0DKT3E/ZQrqkaEUG5dt7ZvAffr08PKvHfoTrVvBdJLyuC7G6omVYkA6RvWGEb9/CsAmreDtBiZMgcKDc7O30ztASmGZrmUDLdu9bbnMpJhURxoNDm4mQd9Ct9LlY+UsMinjYchh3jrxcU+Glc9cuKi6x3LuEc27qd8Fe0JtlZ1AbKpjmFYho741pSLbOkvdJbTBjbuXbbcFu2rTKSWAgOp0ABJlgN2/WgYzbeNtCXtqF+kbZAjfO8aRx3Vy11SDBEH21d2ZjngWxfuLDDq1ligLaEgTCzO8fGjVBOzTHTPEfRs/m3P7yir02u8Utn/iD9usPG4NwubqmQDecjKusEcI4+3wqnhbRd1RYljAkgCfE6VUkzLk0dT/AEzucbds+l/iaf8ApfO/DWm9P2qahszosQue/pJUKobf2gCWjcIkAAg8eGtfamzrfykW18mkksRwBdhp6BoK04UrMLLbosN0isnzsFZP5nxs1H7t4Q78Fb9HV/3YpsTsXDo5U3L5VZnRAdNJEZhE+uaMmw8IQGFzEwZ08nPjqgEb/srnqR2qQ9rb+FH+jEfilf4VYHSXCxHV3wOQYgey6KhZ6O4ImDiL6HTz1TlMGNx8an/RfBkaYt/TbjgDvJHOpqRdMhN0mw5iRi9N3lbmnh5fT0Ua30psZs2bGZhpJuOxjTi148h6qq4joxh0BnE3JHAWGOvKcwG/xqp9x8Lxxbg8jhz/AHlLQqRsr0nw8EC5ilzatohk6DWSeAHqpNt3DkKPlOIAWMoKIYiCPwR4gVirsTDHdjGnl8nP97UX2HY/9b/7Z/36WhUjfTpHazZ/lt7Nuk2bZ05f5tFETb+HyZPlTZScxm1xJJP4AcSfXXOr0dtZsvysaRJ6i5oCJDaNMEZeR7URpVa5sZJOTEBwDoeqdc3hJ04byOPITbQ+Lwdl/SOznD/KlLBSom0YgxOgtjkKY7ftZcvym1GbNJtXCZktwYaSa5qx0TZwCt1SIE9kiCSwIJJgQACfxxEwar47o8bdg3zdQrICgA5mJYr6NxPgKbeRcvB2A6RW8zN8ow0lcutu4BHdN3fUbW2kAtAYnCeS3TInTLr5b3V5kblLrK1RnWz077sKQw6/BnM4c+UA3cB5Q6UV9sq3WeUwfbXLpiVEeG+vLrSs3mqzRvygmPGN1Et2yY1pQ1nqf3WUknNhdUyQMUp9P3v2VNcbujqTFsppiJ38fvXsry4WvGmNnkaUNZ6quJOnYXS2U0uTqY18waU/WEiAjfegmhU6zM7xpXlJsDj8K0Oj1iybyhwDJGXMoKk8m3aHd9m8WiOdHoe1UUntt1cgRmnioEGNN3fUbWK0IGLjUEN1zTpv3txGn9kCqQVbB7N6zhyROlptRrPmqRE9/srNfpE/aUtbfKd5TNm1A7JYa89Y0nwrnK7OsZJqzoGwiEk9aDJmYY79d8mfGlWXhMcXQNltiZ0CKBvIpVpJkc4nm9jFG2wZGOhkdxBBBAOkzrSx+LN1y2vJQeWp9ZMk95NUBUlaDPKsmWXrmigdw+00faT5Vt21kAIjv9a46h5PgjKo5QTvY1XxDSARuNTZesCx5wVVI5hRlBH9kAejwqojJWcKSxVe2RJlJIiJkdnQCCSeRHI1q7bwGW0j6nzRmIykypaCJMRB4njS6O2VFwtdLiBI6sqCxJAILR2FiSTHxBt9LdvJdt2rFpVCWhqVntNuESTKqJA1O86kQTexVTORc1b2Yup9Hq1J9wqk5qzs65BM/wA7/tqENPBYjIt2/wDPVra2pEhXfrDnjmi2zl5Myt80UGxhGYZ95Y8JZmJMGYkzOuvf3S2EIy3LTaFijKx0AdM4g9zK7CeYThJF/Y9hldcxZANRlZQw0IMEbyQSN+4xIgVUg6LW0tnn5OHY5mUAluOrG2VbjmVwRryrnLR7axvzLHjIrr+kO3k+TfJkC6tmdhGnHLIjMSQGbTzgTozsqcbYbyimYhlMncNQZNA6s0cZtdyHthjlJIO6CJ0qnhMTkOZWKsPqhh7d3qNUwdBUgaJGW2dtszpF1iJbaDczLJAIBGYa6AiYPcJ5VV2vtQ27rAZdQCZtWrnFo1cSN53c6y9ibQW3IYkSymQJkDgY1019fdVzpDirTIMhRmkZcsFgNZzRu3jQ6z4GtW2mjNKLTQ1vpK6xBAjURatiPCDp/hyqB6UXSZItExGtsTHKd/8AjWImY6CfAfZxqLKRodDyOh9RrGlHTWzoP6V3Ygi0RBBBQwQeBAYadwignpC+p6vDgneRbg+xgD6tOHGcSaOmFuHdbuHwVj7hTSi6maz9JHIg2sMZMmUfjqZ8prv+yN9RPSBojqcMN/mpdTfroUuiKpLsu8fwbekge80/3Iv/AEP07f71KQuRof0leZ6rD7/o3SPUbsR6Kiekj/6ux6rscOV3dpu3VU+4t/6A/wCJa/fpxsW/9Efn2/3qbC5Bb22yxk27M6bjiQNABuF+BoOEUl2z/U2T3F8ZH/yf5ih/cO/9Efnp+9U/uDe+r+cKbD4izZ6Rsu6xhh6MR3/1/GaFtbpC9+3kZLKiQZti4DoCI7VxhGvLlQxsK79T87+FMdg3edv85vgtNh8Rkk001qfcK5zt+u5/d1IbAuHc1ufF/wBympE0srptK5kFvN2d0ARpuglYMe/jR6KOjj/TT0Zj8BQ8Xaa22VvQeB8Kago0TNktCghSdJJjQZAQOZY3Bp3HnWxt7ZwSwlwaGSkiNYmDpyy+2sjB4hQ6swkKSR4kQd+/gf7Iqx0h2v1iqijKiDQeO8mNBw08edbRhrcpLrA01+l5vdPdJBrX+54GEZye2Ajhp17cceP+HKsFXkAjeOFW9p7TNxcozATLSZk/z/PMg0dLtvbxTqG6uxcL2VdjcQsQTwBDCBOtZl3pHnP+a4Yk7vJ3fZluCsJrzXCo3wAo8B46CtrZ2y1UhnYMeQ80ek+d7KTruXFaSXBas7euqIGFtgclt3gPQOtpUbq05J+hSrl8R66w/X8I5pNl2/rek/4T6KspgbY+avpg++iq1SD0OIC7gVIgQvoAHqrMv4Vk3g+I1H8K3VeiK9Ac6XuER2yPSaG1pzuR/wA1vsrqRcqWfwq2SjlF2ddP4NvSMv60UW1sm99GCPrL8DXTC4KcXBzqWy0jEubMuRJUT9UzQFsXQIy3IiIyvHqiuj6wc/bT9aKWyUjmjgbx3W39Ij9aKddi3j8yPFl+BrpReFP14q2xpRz9vo/cO8oPSxPsWjp0cPG4PQn/ANq2ReFLrxUtjSija6P2xvZm9IHw+NGt7HtD5s+JY/GPZVk4ledN8sXnTctIrHYqTKvcT8UgerSRRF2UkjNnuRMC4xceo6UYYkVIYim4pE0sKPNUL4AL7qdrM/xofyim+UVKLYYWaktschVf5RSOIpQsslPD+fTUo/kfxqocTUflFKFl3KOQpVUF40jdNKFl1WjXT00a5igQRktjvVSD6II91ZnWGmzmlFsu5qYmqZY00mlEstzULttSIKgjkQCPUd1VxNNFKFjtgLJ+YvolfYCBUkwlkbraeJAY+tpNRy0oqkC3EtneqnlIU+qoratjUIk/irPuodKKoLAvAcqicQKrk1C44Ak1SFjrxypVjPiGJkTFKlEsr5qkG3UqVQpNTUwf59VKlVA4NSBpqVQEx/PtpwaVKgJUxalSqAr3cUQNIqq20H7vVT0q0QC2PfnTpdZt7H10qVUF6xhl4yfE1ct2gNwFKlUYQUU6impVk0JjFAe+QOFNSoClfx7jlTWcQzbyaVKtGTVs2B3+uiKdKalUNIkpqaa0qVQpJtKfl30qVAMxpppqVAOxgGolqVKhBE0hT0qoIkUxpUqpCNZ+OYkgcP8AClSoGaNnArA3+z7KVKlUFH//2Q=="/>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2" name="Picture 28" descr="http://www.matts-place.com/intermodal/part1/images/msku6313651.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561"/>
          <a:stretch/>
        </p:blipFill>
        <p:spPr bwMode="auto">
          <a:xfrm>
            <a:off x="3258732" y="5029199"/>
            <a:ext cx="2626537" cy="1371601"/>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https://encrypted-tbn2.gstatic.com/images?q=tbn:ANd9GcT3dK_gMJtFvUKOk1S4DbsVvubusHzv_LqHqKwxSPufXlOlSugp"/>
          <p:cNvPicPr>
            <a:picLocks noChangeAspect="1" noChangeArrowheads="1"/>
          </p:cNvPicPr>
          <p:nvPr/>
        </p:nvPicPr>
        <p:blipFill rotWithShape="1">
          <a:blip r:embed="rId9">
            <a:extLst>
              <a:ext uri="{28A0092B-C50C-407E-A947-70E740481C1C}">
                <a14:useLocalDpi xmlns:a14="http://schemas.microsoft.com/office/drawing/2010/main" val="0"/>
              </a:ext>
            </a:extLst>
          </a:blip>
          <a:srcRect l="12209" r="4123"/>
          <a:stretch/>
        </p:blipFill>
        <p:spPr bwMode="auto">
          <a:xfrm>
            <a:off x="381001" y="5029199"/>
            <a:ext cx="2781300" cy="1371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173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1020762"/>
          </a:xfrm>
        </p:spPr>
        <p:txBody>
          <a:bodyPr>
            <a:normAutofit/>
          </a:bodyPr>
          <a:lstStyle/>
          <a:p>
            <a:r>
              <a:rPr lang="es-CO" sz="3500" b="1" dirty="0" err="1">
                <a:solidFill>
                  <a:srgbClr val="23572D"/>
                </a:solidFill>
                <a:latin typeface="Century Gothic" panose="020B0502020202020204" pitchFamily="34" charset="0"/>
              </a:rPr>
              <a:t>Maersk</a:t>
            </a:r>
            <a:br>
              <a:rPr lang="es-CO" sz="3500" b="1" dirty="0">
                <a:solidFill>
                  <a:srgbClr val="23572D"/>
                </a:solidFill>
                <a:latin typeface="Century Gothic" panose="020B0502020202020204" pitchFamily="34" charset="0"/>
              </a:rPr>
            </a:br>
            <a:r>
              <a:rPr lang="es-CO" sz="2000" b="1" dirty="0" err="1">
                <a:solidFill>
                  <a:schemeClr val="bg1">
                    <a:lumMod val="50000"/>
                  </a:schemeClr>
                </a:solidFill>
                <a:latin typeface="Century Gothic" panose="020B0502020202020204" pitchFamily="34" charset="0"/>
              </a:rPr>
              <a:t>Shipping</a:t>
            </a:r>
            <a:r>
              <a:rPr lang="es-CO" sz="2000" b="1" dirty="0">
                <a:solidFill>
                  <a:schemeClr val="bg1">
                    <a:lumMod val="50000"/>
                  </a:schemeClr>
                </a:solidFill>
                <a:latin typeface="Century Gothic" panose="020B0502020202020204" pitchFamily="34" charset="0"/>
              </a:rPr>
              <a:t> </a:t>
            </a:r>
            <a:r>
              <a:rPr lang="es-CO" sz="2000" b="1" dirty="0" err="1">
                <a:solidFill>
                  <a:schemeClr val="bg1">
                    <a:lumMod val="50000"/>
                  </a:schemeClr>
                </a:solidFill>
                <a:latin typeface="Century Gothic" panose="020B0502020202020204" pitchFamily="34" charset="0"/>
              </a:rPr>
              <a:t>Route</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6" name="Picture 10" descr="http://www.rlglobal.com/images/tapa-bo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156359"/>
            <a:ext cx="1576387" cy="121443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90" name="Table 89"/>
          <p:cNvGraphicFramePr>
            <a:graphicFrameLocks noGrp="1"/>
          </p:cNvGraphicFramePr>
          <p:nvPr>
            <p:extLst>
              <p:ext uri="{D42A27DB-BD31-4B8C-83A1-F6EECF244321}">
                <p14:modId xmlns:p14="http://schemas.microsoft.com/office/powerpoint/2010/main" val="2400780845"/>
              </p:ext>
            </p:extLst>
          </p:nvPr>
        </p:nvGraphicFramePr>
        <p:xfrm>
          <a:off x="460375" y="5391839"/>
          <a:ext cx="3425826" cy="927243"/>
        </p:xfrm>
        <a:graphic>
          <a:graphicData uri="http://schemas.openxmlformats.org/drawingml/2006/table">
            <a:tbl>
              <a:tblPr firstRow="1" bandRow="1">
                <a:tableStyleId>{5C22544A-7EE6-4342-B048-85BDC9FD1C3A}</a:tableStyleId>
              </a:tblPr>
              <a:tblGrid>
                <a:gridCol w="1063625">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1">
                  <a:extLst>
                    <a:ext uri="{9D8B030D-6E8A-4147-A177-3AD203B41FA5}">
                      <a16:colId xmlns:a16="http://schemas.microsoft.com/office/drawing/2014/main" val="20002"/>
                    </a:ext>
                  </a:extLst>
                </a:gridCol>
              </a:tblGrid>
              <a:tr h="367277">
                <a:tc>
                  <a:txBody>
                    <a:bodyPr/>
                    <a:lstStyle/>
                    <a:p>
                      <a:r>
                        <a:rPr lang="en-US" sz="1200" b="0" dirty="0"/>
                        <a:t>Load Port</a:t>
                      </a:r>
                    </a:p>
                  </a:txBody>
                  <a:tcPr marL="90561" marR="90561" marT="45280" marB="45280"/>
                </a:tc>
                <a:tc>
                  <a:txBody>
                    <a:bodyPr/>
                    <a:lstStyle/>
                    <a:p>
                      <a:r>
                        <a:rPr lang="en-US" sz="1200" b="0" dirty="0"/>
                        <a:t>Discharge Port</a:t>
                      </a:r>
                    </a:p>
                  </a:txBody>
                  <a:tcPr marL="90561" marR="90561" marT="45280" marB="45280"/>
                </a:tc>
                <a:tc>
                  <a:txBody>
                    <a:bodyPr/>
                    <a:lstStyle/>
                    <a:p>
                      <a:r>
                        <a:rPr lang="en-US" sz="1200" b="0" dirty="0"/>
                        <a:t>Approx. Transit Time</a:t>
                      </a:r>
                    </a:p>
                  </a:txBody>
                  <a:tcPr marL="90561" marR="90561" marT="45280" marB="45280"/>
                </a:tc>
                <a:extLst>
                  <a:ext uri="{0D108BD9-81ED-4DB2-BD59-A6C34878D82A}">
                    <a16:rowId xmlns:a16="http://schemas.microsoft.com/office/drawing/2014/main" val="10000"/>
                  </a:ext>
                </a:extLst>
              </a:tr>
              <a:tr h="470923">
                <a:tc>
                  <a:txBody>
                    <a:bodyPr/>
                    <a:lstStyle/>
                    <a:p>
                      <a:r>
                        <a:rPr lang="en-US" sz="1200" b="0" dirty="0"/>
                        <a:t>Santa Marta, Colombia</a:t>
                      </a:r>
                    </a:p>
                  </a:txBody>
                  <a:tcPr marL="90561" marR="90561" marT="45280" marB="45280"/>
                </a:tc>
                <a:tc>
                  <a:txBody>
                    <a:bodyPr/>
                    <a:lstStyle/>
                    <a:p>
                      <a:r>
                        <a:rPr lang="en-US" sz="1200" b="0" dirty="0"/>
                        <a:t>St. Petersburg,</a:t>
                      </a:r>
                      <a:r>
                        <a:rPr lang="en-US" sz="1200" b="0" baseline="0" dirty="0"/>
                        <a:t> Russia</a:t>
                      </a:r>
                      <a:endParaRPr lang="en-US" sz="1200" b="0" dirty="0"/>
                    </a:p>
                  </a:txBody>
                  <a:tcPr marL="90561" marR="90561" marT="45280" marB="45280"/>
                </a:tc>
                <a:tc>
                  <a:txBody>
                    <a:bodyPr/>
                    <a:lstStyle/>
                    <a:p>
                      <a:r>
                        <a:rPr lang="en-US" sz="1200" b="0" dirty="0"/>
                        <a:t>20 Days</a:t>
                      </a:r>
                    </a:p>
                  </a:txBody>
                  <a:tcPr marL="90561" marR="90561" marT="45280" marB="45280"/>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3650" b="2491"/>
          <a:stretch/>
        </p:blipFill>
        <p:spPr bwMode="auto">
          <a:xfrm>
            <a:off x="1339842" y="1371600"/>
            <a:ext cx="6464316"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5" name="TextBox 84"/>
          <p:cNvSpPr txBox="1"/>
          <p:nvPr/>
        </p:nvSpPr>
        <p:spPr>
          <a:xfrm>
            <a:off x="460375" y="5061301"/>
            <a:ext cx="2495550" cy="307777"/>
          </a:xfrm>
          <a:prstGeom prst="rect">
            <a:avLst/>
          </a:prstGeom>
          <a:noFill/>
        </p:spPr>
        <p:txBody>
          <a:bodyPr wrap="square" rtlCol="0">
            <a:spAutoFit/>
          </a:bodyPr>
          <a:lstStyle/>
          <a:p>
            <a:r>
              <a:rPr lang="en-US" sz="1400" b="1" dirty="0"/>
              <a:t>TOTAL TIME: approx. 20 days</a:t>
            </a:r>
          </a:p>
        </p:txBody>
      </p:sp>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745" r="6191"/>
          <a:stretch/>
        </p:blipFill>
        <p:spPr bwMode="auto">
          <a:xfrm>
            <a:off x="4076700" y="4337356"/>
            <a:ext cx="4686300" cy="206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4404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1020762"/>
          </a:xfrm>
        </p:spPr>
        <p:txBody>
          <a:bodyPr>
            <a:normAutofit/>
          </a:bodyPr>
          <a:lstStyle/>
          <a:p>
            <a:r>
              <a:rPr lang="es-CO" sz="3500" b="1" dirty="0">
                <a:solidFill>
                  <a:srgbClr val="23572D"/>
                </a:solidFill>
                <a:latin typeface="Century Gothic" panose="020B0502020202020204" pitchFamily="34" charset="0"/>
              </a:rPr>
              <a:t>APL</a:t>
            </a:r>
            <a:br>
              <a:rPr lang="es-CO" sz="3500" b="1" dirty="0">
                <a:solidFill>
                  <a:srgbClr val="23572D"/>
                </a:solidFill>
                <a:latin typeface="Century Gothic" panose="020B0502020202020204" pitchFamily="34" charset="0"/>
              </a:rPr>
            </a:br>
            <a:r>
              <a:rPr lang="es-CO" sz="2000" b="1" dirty="0" err="1">
                <a:solidFill>
                  <a:schemeClr val="bg1">
                    <a:lumMod val="50000"/>
                  </a:schemeClr>
                </a:solidFill>
                <a:latin typeface="Century Gothic" panose="020B0502020202020204" pitchFamily="34" charset="0"/>
              </a:rPr>
              <a:t>Shipping</a:t>
            </a:r>
            <a:r>
              <a:rPr lang="es-CO" sz="2000" b="1" dirty="0">
                <a:solidFill>
                  <a:schemeClr val="bg1">
                    <a:lumMod val="50000"/>
                  </a:schemeClr>
                </a:solidFill>
                <a:latin typeface="Century Gothic" panose="020B0502020202020204" pitchFamily="34" charset="0"/>
              </a:rPr>
              <a:t> </a:t>
            </a:r>
            <a:r>
              <a:rPr lang="es-CO" sz="2000" b="1" dirty="0" err="1">
                <a:solidFill>
                  <a:schemeClr val="bg1">
                    <a:lumMod val="50000"/>
                  </a:schemeClr>
                </a:solidFill>
                <a:latin typeface="Century Gothic" panose="020B0502020202020204" pitchFamily="34" charset="0"/>
              </a:rPr>
              <a:t>Route</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6" name="Picture 10" descr="http://www.rlglobal.com/images/tapa-bo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156359"/>
            <a:ext cx="1576387" cy="121443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1" name="TextBox 70"/>
          <p:cNvSpPr txBox="1"/>
          <p:nvPr/>
        </p:nvSpPr>
        <p:spPr>
          <a:xfrm>
            <a:off x="838200" y="1267597"/>
            <a:ext cx="1663700" cy="1015663"/>
          </a:xfrm>
          <a:prstGeom prst="rect">
            <a:avLst/>
          </a:prstGeom>
          <a:noFill/>
        </p:spPr>
        <p:txBody>
          <a:bodyPr wrap="square" rtlCol="0">
            <a:spAutoFit/>
          </a:bodyPr>
          <a:lstStyle/>
          <a:p>
            <a:r>
              <a:rPr lang="en-US" sz="1200" dirty="0"/>
              <a:t>Step 1: </a:t>
            </a:r>
          </a:p>
          <a:p>
            <a:r>
              <a:rPr lang="en-US" sz="1200" dirty="0"/>
              <a:t>Cartagena, Colombia to New York, NY</a:t>
            </a:r>
          </a:p>
          <a:p>
            <a:endParaRPr lang="en-US" sz="1200" dirty="0"/>
          </a:p>
          <a:p>
            <a:r>
              <a:rPr lang="en-US" sz="1200" dirty="0"/>
              <a:t>Time: 9 Days</a:t>
            </a:r>
          </a:p>
        </p:txBody>
      </p:sp>
      <p:sp>
        <p:nvSpPr>
          <p:cNvPr id="85" name="TextBox 84"/>
          <p:cNvSpPr txBox="1"/>
          <p:nvPr/>
        </p:nvSpPr>
        <p:spPr>
          <a:xfrm>
            <a:off x="3200400" y="4800600"/>
            <a:ext cx="2495550" cy="307777"/>
          </a:xfrm>
          <a:prstGeom prst="rect">
            <a:avLst/>
          </a:prstGeom>
          <a:noFill/>
        </p:spPr>
        <p:txBody>
          <a:bodyPr wrap="square" rtlCol="0">
            <a:spAutoFit/>
          </a:bodyPr>
          <a:lstStyle/>
          <a:p>
            <a:r>
              <a:rPr lang="en-US" sz="1400" b="1" dirty="0"/>
              <a:t>TOTAL TIME: approx. 37 days</a:t>
            </a:r>
          </a:p>
        </p:txBody>
      </p:sp>
      <p:sp>
        <p:nvSpPr>
          <p:cNvPr id="87" name="TextBox 86"/>
          <p:cNvSpPr txBox="1"/>
          <p:nvPr/>
        </p:nvSpPr>
        <p:spPr>
          <a:xfrm>
            <a:off x="7229582" y="1600200"/>
            <a:ext cx="1609618" cy="1015663"/>
          </a:xfrm>
          <a:prstGeom prst="rect">
            <a:avLst/>
          </a:prstGeom>
          <a:noFill/>
        </p:spPr>
        <p:txBody>
          <a:bodyPr wrap="square" rtlCol="0">
            <a:spAutoFit/>
          </a:bodyPr>
          <a:lstStyle/>
          <a:p>
            <a:r>
              <a:rPr lang="en-US" sz="1200" dirty="0"/>
              <a:t>Step 2: </a:t>
            </a:r>
          </a:p>
          <a:p>
            <a:r>
              <a:rPr lang="en-US" sz="1200" dirty="0"/>
              <a:t>New York, NY to </a:t>
            </a:r>
          </a:p>
          <a:p>
            <a:r>
              <a:rPr lang="en-US" sz="1200" dirty="0"/>
              <a:t>St. Petersburg, Russia</a:t>
            </a:r>
          </a:p>
          <a:p>
            <a:endParaRPr lang="en-US" sz="1200" dirty="0"/>
          </a:p>
          <a:p>
            <a:r>
              <a:rPr lang="en-US" sz="1200" dirty="0"/>
              <a:t>Time: 28 Days</a:t>
            </a:r>
          </a:p>
        </p:txBody>
      </p:sp>
      <p:pic>
        <p:nvPicPr>
          <p:cNvPr id="1045" name="Picture 21"/>
          <p:cNvPicPr>
            <a:picLocks noChangeAspect="1" noChangeArrowheads="1"/>
          </p:cNvPicPr>
          <p:nvPr/>
        </p:nvPicPr>
        <p:blipFill rotWithShape="1">
          <a:blip r:embed="rId4">
            <a:extLst>
              <a:ext uri="{28A0092B-C50C-407E-A947-70E740481C1C}">
                <a14:useLocalDpi xmlns:a14="http://schemas.microsoft.com/office/drawing/2010/main" val="0"/>
              </a:ext>
            </a:extLst>
          </a:blip>
          <a:srcRect b="10357"/>
          <a:stretch/>
        </p:blipFill>
        <p:spPr bwMode="auto">
          <a:xfrm>
            <a:off x="838200" y="2362200"/>
            <a:ext cx="2165606" cy="4045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Picture 22"/>
          <p:cNvPicPr>
            <a:picLocks noChangeAspect="1" noChangeArrowheads="1"/>
          </p:cNvPicPr>
          <p:nvPr/>
        </p:nvPicPr>
        <p:blipFill rotWithShape="1">
          <a:blip r:embed="rId5">
            <a:extLst>
              <a:ext uri="{28A0092B-C50C-407E-A947-70E740481C1C}">
                <a14:useLocalDpi xmlns:a14="http://schemas.microsoft.com/office/drawing/2010/main" val="0"/>
              </a:ext>
            </a:extLst>
          </a:blip>
          <a:srcRect l="52381" t="25483"/>
          <a:stretch/>
        </p:blipFill>
        <p:spPr bwMode="auto">
          <a:xfrm>
            <a:off x="3200400" y="1600200"/>
            <a:ext cx="3952875" cy="2518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Oval 31"/>
          <p:cNvSpPr/>
          <p:nvPr/>
        </p:nvSpPr>
        <p:spPr>
          <a:xfrm>
            <a:off x="2087881" y="57912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240281" y="29718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6488059" y="180597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Curved Connector 78"/>
          <p:cNvCxnSpPr>
            <a:stCxn id="32" idx="0"/>
            <a:endCxn id="91" idx="5"/>
          </p:cNvCxnSpPr>
          <p:nvPr/>
        </p:nvCxnSpPr>
        <p:spPr>
          <a:xfrm rot="5400000" flipH="1" flipV="1">
            <a:off x="804835" y="4316730"/>
            <a:ext cx="2780376" cy="168564"/>
          </a:xfrm>
          <a:prstGeom prst="curvedConnector3">
            <a:avLst>
              <a:gd name="adj1" fmla="val 2739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Curved Connector 82"/>
          <p:cNvCxnSpPr>
            <a:stCxn id="91" idx="5"/>
          </p:cNvCxnSpPr>
          <p:nvPr/>
        </p:nvCxnSpPr>
        <p:spPr>
          <a:xfrm rot="16200000" flipH="1">
            <a:off x="2470567" y="2819561"/>
            <a:ext cx="341976" cy="724501"/>
          </a:xfrm>
          <a:prstGeom prst="curvedConnector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flipV="1">
            <a:off x="3200400" y="1851691"/>
            <a:ext cx="3287659" cy="1478281"/>
          </a:xfrm>
          <a:prstGeom prst="curvedConnector3">
            <a:avLst>
              <a:gd name="adj1" fmla="val 5260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90" name="Table 89"/>
          <p:cNvGraphicFramePr>
            <a:graphicFrameLocks noGrp="1"/>
          </p:cNvGraphicFramePr>
          <p:nvPr>
            <p:extLst>
              <p:ext uri="{D42A27DB-BD31-4B8C-83A1-F6EECF244321}">
                <p14:modId xmlns:p14="http://schemas.microsoft.com/office/powerpoint/2010/main" val="925598001"/>
              </p:ext>
            </p:extLst>
          </p:nvPr>
        </p:nvGraphicFramePr>
        <p:xfrm>
          <a:off x="3276600" y="5125860"/>
          <a:ext cx="4724400" cy="1285240"/>
        </p:xfrm>
        <a:graphic>
          <a:graphicData uri="http://schemas.openxmlformats.org/drawingml/2006/table">
            <a:tbl>
              <a:tblPr firstRow="1" bandRow="1">
                <a:tableStyleId>{5C22544A-7EE6-4342-B048-85BDC9FD1C3A}</a:tableStyleId>
              </a:tblPr>
              <a:tblGrid>
                <a:gridCol w="1574800">
                  <a:extLst>
                    <a:ext uri="{9D8B030D-6E8A-4147-A177-3AD203B41FA5}">
                      <a16:colId xmlns:a16="http://schemas.microsoft.com/office/drawing/2014/main" val="20000"/>
                    </a:ext>
                  </a:extLst>
                </a:gridCol>
                <a:gridCol w="1574800">
                  <a:extLst>
                    <a:ext uri="{9D8B030D-6E8A-4147-A177-3AD203B41FA5}">
                      <a16:colId xmlns:a16="http://schemas.microsoft.com/office/drawing/2014/main" val="20001"/>
                    </a:ext>
                  </a:extLst>
                </a:gridCol>
                <a:gridCol w="1574800">
                  <a:extLst>
                    <a:ext uri="{9D8B030D-6E8A-4147-A177-3AD203B41FA5}">
                      <a16:colId xmlns:a16="http://schemas.microsoft.com/office/drawing/2014/main" val="20002"/>
                    </a:ext>
                  </a:extLst>
                </a:gridCol>
              </a:tblGrid>
              <a:tr h="370840">
                <a:tc>
                  <a:txBody>
                    <a:bodyPr/>
                    <a:lstStyle/>
                    <a:p>
                      <a:r>
                        <a:rPr lang="en-US" sz="1200" b="0" dirty="0"/>
                        <a:t>Load Port</a:t>
                      </a:r>
                    </a:p>
                  </a:txBody>
                  <a:tcPr/>
                </a:tc>
                <a:tc>
                  <a:txBody>
                    <a:bodyPr/>
                    <a:lstStyle/>
                    <a:p>
                      <a:r>
                        <a:rPr lang="en-US" sz="1200" b="0" dirty="0"/>
                        <a:t>Discharge Port</a:t>
                      </a:r>
                    </a:p>
                  </a:txBody>
                  <a:tcPr/>
                </a:tc>
                <a:tc>
                  <a:txBody>
                    <a:bodyPr/>
                    <a:lstStyle/>
                    <a:p>
                      <a:r>
                        <a:rPr lang="en-US" sz="1200" b="0" dirty="0"/>
                        <a:t>Approx. Transit Time</a:t>
                      </a:r>
                    </a:p>
                  </a:txBody>
                  <a:tcPr/>
                </a:tc>
                <a:extLst>
                  <a:ext uri="{0D108BD9-81ED-4DB2-BD59-A6C34878D82A}">
                    <a16:rowId xmlns:a16="http://schemas.microsoft.com/office/drawing/2014/main" val="10000"/>
                  </a:ext>
                </a:extLst>
              </a:tr>
              <a:tr h="370840">
                <a:tc>
                  <a:txBody>
                    <a:bodyPr/>
                    <a:lstStyle/>
                    <a:p>
                      <a:r>
                        <a:rPr lang="en-US" sz="1200" b="0" dirty="0"/>
                        <a:t>Cartagena, CO</a:t>
                      </a:r>
                    </a:p>
                  </a:txBody>
                  <a:tcPr/>
                </a:tc>
                <a:tc>
                  <a:txBody>
                    <a:bodyPr/>
                    <a:lstStyle/>
                    <a:p>
                      <a:r>
                        <a:rPr lang="en-US" sz="1200" b="0" dirty="0"/>
                        <a:t>New York, NY  Container Terminal</a:t>
                      </a:r>
                    </a:p>
                  </a:txBody>
                  <a:tcPr/>
                </a:tc>
                <a:tc>
                  <a:txBody>
                    <a:bodyPr/>
                    <a:lstStyle/>
                    <a:p>
                      <a:r>
                        <a:rPr lang="en-US" sz="1200" b="0" dirty="0"/>
                        <a:t>9 Days</a:t>
                      </a:r>
                    </a:p>
                  </a:txBody>
                  <a:tcPr/>
                </a:tc>
                <a:extLst>
                  <a:ext uri="{0D108BD9-81ED-4DB2-BD59-A6C34878D82A}">
                    <a16:rowId xmlns:a16="http://schemas.microsoft.com/office/drawing/2014/main" val="10001"/>
                  </a:ext>
                </a:extLst>
              </a:tr>
              <a:tr h="370840">
                <a:tc>
                  <a:txBody>
                    <a:bodyPr/>
                    <a:lstStyle/>
                    <a:p>
                      <a:r>
                        <a:rPr lang="en-US" sz="1200" b="0" dirty="0"/>
                        <a:t>New York</a:t>
                      </a:r>
                      <a:r>
                        <a:rPr lang="en-US" sz="1200" b="0" baseline="0" dirty="0"/>
                        <a:t>, NY</a:t>
                      </a:r>
                    </a:p>
                    <a:p>
                      <a:r>
                        <a:rPr lang="en-US" sz="1200" b="0" baseline="0" dirty="0"/>
                        <a:t>Container Terminal</a:t>
                      </a:r>
                      <a:endParaRPr lang="en-US" sz="1200" b="0" dirty="0"/>
                    </a:p>
                  </a:txBody>
                  <a:tcPr/>
                </a:tc>
                <a:tc>
                  <a:txBody>
                    <a:bodyPr/>
                    <a:lstStyle/>
                    <a:p>
                      <a:r>
                        <a:rPr lang="en-US" sz="1200" b="0" dirty="0"/>
                        <a:t>St. Petersburg, Russia</a:t>
                      </a:r>
                      <a:r>
                        <a:rPr lang="en-US" sz="1200" b="0" baseline="0" dirty="0"/>
                        <a:t> 1</a:t>
                      </a:r>
                      <a:r>
                        <a:rPr lang="en-US" sz="1200" b="0" baseline="30000" dirty="0"/>
                        <a:t>st</a:t>
                      </a:r>
                      <a:r>
                        <a:rPr lang="en-US" sz="1200" b="0" baseline="0" dirty="0"/>
                        <a:t> Container Terminal</a:t>
                      </a:r>
                      <a:endParaRPr lang="en-US" sz="1200" b="0" dirty="0"/>
                    </a:p>
                  </a:txBody>
                  <a:tcPr/>
                </a:tc>
                <a:tc>
                  <a:txBody>
                    <a:bodyPr/>
                    <a:lstStyle/>
                    <a:p>
                      <a:r>
                        <a:rPr lang="en-US" sz="1200" b="0" dirty="0"/>
                        <a:t>28 days</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65837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1020762"/>
          </a:xfrm>
        </p:spPr>
        <p:txBody>
          <a:bodyPr>
            <a:normAutofit/>
          </a:bodyPr>
          <a:lstStyle/>
          <a:p>
            <a:r>
              <a:rPr lang="es-CO" sz="3500" b="1" dirty="0" err="1">
                <a:solidFill>
                  <a:srgbClr val="23572D"/>
                </a:solidFill>
                <a:latin typeface="Century Gothic" panose="020B0502020202020204" pitchFamily="34" charset="0"/>
              </a:rPr>
              <a:t>Mediterranean</a:t>
            </a:r>
            <a:br>
              <a:rPr lang="es-CO" sz="3500" b="1" dirty="0">
                <a:solidFill>
                  <a:srgbClr val="23572D"/>
                </a:solidFill>
                <a:latin typeface="Century Gothic" panose="020B0502020202020204" pitchFamily="34" charset="0"/>
              </a:rPr>
            </a:br>
            <a:r>
              <a:rPr lang="es-CO" sz="2000" b="1" dirty="0" err="1">
                <a:solidFill>
                  <a:schemeClr val="bg1">
                    <a:lumMod val="50000"/>
                  </a:schemeClr>
                </a:solidFill>
                <a:latin typeface="Century Gothic" panose="020B0502020202020204" pitchFamily="34" charset="0"/>
              </a:rPr>
              <a:t>Shipping</a:t>
            </a:r>
            <a:r>
              <a:rPr lang="es-CO" sz="2000" b="1" dirty="0">
                <a:solidFill>
                  <a:schemeClr val="bg1">
                    <a:lumMod val="50000"/>
                  </a:schemeClr>
                </a:solidFill>
                <a:latin typeface="Century Gothic" panose="020B0502020202020204" pitchFamily="34" charset="0"/>
              </a:rPr>
              <a:t> </a:t>
            </a:r>
            <a:r>
              <a:rPr lang="es-CO" sz="2000" b="1" dirty="0" err="1">
                <a:solidFill>
                  <a:schemeClr val="bg1">
                    <a:lumMod val="50000"/>
                  </a:schemeClr>
                </a:solidFill>
                <a:latin typeface="Century Gothic" panose="020B0502020202020204" pitchFamily="34" charset="0"/>
              </a:rPr>
              <a:t>Route</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6" name="Picture 10" descr="http://www.rlglobal.com/images/tapa-bo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156359"/>
            <a:ext cx="1576387" cy="121443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TextBox 84"/>
          <p:cNvSpPr txBox="1"/>
          <p:nvPr/>
        </p:nvSpPr>
        <p:spPr>
          <a:xfrm>
            <a:off x="460375" y="5061301"/>
            <a:ext cx="2495550" cy="307777"/>
          </a:xfrm>
          <a:prstGeom prst="rect">
            <a:avLst/>
          </a:prstGeom>
          <a:noFill/>
        </p:spPr>
        <p:txBody>
          <a:bodyPr wrap="square" rtlCol="0">
            <a:spAutoFit/>
          </a:bodyPr>
          <a:lstStyle/>
          <a:p>
            <a:r>
              <a:rPr lang="en-US" sz="1400" b="1" dirty="0"/>
              <a:t>TOTAL TIME: approx. 26 days</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5369078"/>
            <a:ext cx="6753225" cy="110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1"/>
          <p:cNvPicPr>
            <a:picLocks noChangeAspect="1" noChangeArrowheads="1"/>
          </p:cNvPicPr>
          <p:nvPr/>
        </p:nvPicPr>
        <p:blipFill rotWithShape="1">
          <a:blip r:embed="rId5">
            <a:extLst>
              <a:ext uri="{28A0092B-C50C-407E-A947-70E740481C1C}">
                <a14:useLocalDpi xmlns:a14="http://schemas.microsoft.com/office/drawing/2010/main" val="0"/>
              </a:ext>
            </a:extLst>
          </a:blip>
          <a:srcRect b="10357"/>
          <a:stretch/>
        </p:blipFill>
        <p:spPr bwMode="auto">
          <a:xfrm>
            <a:off x="1708150" y="1408968"/>
            <a:ext cx="1903534" cy="355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2"/>
          <p:cNvPicPr>
            <a:picLocks noChangeAspect="1" noChangeArrowheads="1"/>
          </p:cNvPicPr>
          <p:nvPr/>
        </p:nvPicPr>
        <p:blipFill rotWithShape="1">
          <a:blip r:embed="rId6">
            <a:extLst>
              <a:ext uri="{28A0092B-C50C-407E-A947-70E740481C1C}">
                <a14:useLocalDpi xmlns:a14="http://schemas.microsoft.com/office/drawing/2010/main" val="0"/>
              </a:ext>
            </a:extLst>
          </a:blip>
          <a:srcRect l="52381" t="25483"/>
          <a:stretch/>
        </p:blipFill>
        <p:spPr bwMode="auto">
          <a:xfrm>
            <a:off x="3836987" y="1404020"/>
            <a:ext cx="3474515" cy="22138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p:cNvSpPr/>
          <p:nvPr/>
        </p:nvSpPr>
        <p:spPr>
          <a:xfrm>
            <a:off x="2910206" y="4343400"/>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488059" y="1805972"/>
            <a:ext cx="45719"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urved Connector 6"/>
          <p:cNvCxnSpPr>
            <a:stCxn id="17" idx="3"/>
          </p:cNvCxnSpPr>
          <p:nvPr/>
        </p:nvCxnSpPr>
        <p:spPr>
          <a:xfrm rot="5400000" flipH="1" flipV="1">
            <a:off x="3382053" y="1363678"/>
            <a:ext cx="2553593" cy="3483899"/>
          </a:xfrm>
          <a:prstGeom prst="curvedConnector4">
            <a:avLst>
              <a:gd name="adj1" fmla="val 44064"/>
              <a:gd name="adj2" fmla="val 2942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340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s-CO" sz="3500" b="1" dirty="0">
                <a:solidFill>
                  <a:srgbClr val="23572D"/>
                </a:solidFill>
                <a:latin typeface="Century Gothic" panose="020B0502020202020204" pitchFamily="34" charset="0"/>
              </a:rPr>
              <a:t>Executive Summary</a:t>
            </a:r>
          </a:p>
        </p:txBody>
      </p:sp>
      <p:sp>
        <p:nvSpPr>
          <p:cNvPr id="3" name="Content Placeholder 2"/>
          <p:cNvSpPr>
            <a:spLocks noGrp="1"/>
          </p:cNvSpPr>
          <p:nvPr>
            <p:ph idx="1"/>
          </p:nvPr>
        </p:nvSpPr>
        <p:spPr>
          <a:xfrm>
            <a:off x="457200" y="1429602"/>
            <a:ext cx="8229600" cy="3370998"/>
          </a:xfrm>
        </p:spPr>
        <p:txBody>
          <a:bodyPr>
            <a:normAutofit lnSpcReduction="10000"/>
          </a:bodyPr>
          <a:lstStyle/>
          <a:p>
            <a:pPr marL="0" indent="0" algn="just">
              <a:buNone/>
            </a:pPr>
            <a:r>
              <a:rPr lang="en-US" sz="1600" dirty="0">
                <a:latin typeface="Century Gothic" panose="020B0502020202020204" pitchFamily="34" charset="0"/>
              </a:rPr>
              <a:t>Gallon Exports, Inc. is an American company with headquarters in Fort Lauderdale, Florida and offices in Colombia. We are a subsidiary of G&amp;G Holdings Group (</a:t>
            </a:r>
            <a:r>
              <a:rPr lang="en-US" sz="1600" dirty="0">
                <a:latin typeface="Century Gothic" panose="020B0502020202020204" pitchFamily="34" charset="0"/>
                <a:hlinkClick r:id="rId2"/>
              </a:rPr>
              <a:t>www.ggholdingsgroup.com</a:t>
            </a:r>
            <a:r>
              <a:rPr lang="en-US" sz="1600" dirty="0">
                <a:latin typeface="Century Gothic" panose="020B0502020202020204" pitchFamily="34" charset="0"/>
              </a:rPr>
              <a:t>) which specializes in the Insurance, Insurance Services, and Export Business segments. </a:t>
            </a:r>
          </a:p>
          <a:p>
            <a:pPr marL="0" indent="0" algn="just">
              <a:buNone/>
            </a:pPr>
            <a:endParaRPr lang="en-US" sz="1600" dirty="0">
              <a:latin typeface="Century Gothic" panose="020B0502020202020204" pitchFamily="34" charset="0"/>
            </a:endParaRPr>
          </a:p>
          <a:p>
            <a:pPr marL="0" indent="0" algn="just">
              <a:buNone/>
            </a:pPr>
            <a:r>
              <a:rPr lang="en-US" sz="1600" dirty="0">
                <a:latin typeface="Century Gothic" panose="020B0502020202020204" pitchFamily="34" charset="0"/>
              </a:rPr>
              <a:t>Gallon Exports, Inc. will offer Hass Avocado imports from Colombia to meet increased demand for these products by the city’s growing popular in the greater St. Petersburg/Moscow area. </a:t>
            </a:r>
          </a:p>
          <a:p>
            <a:pPr algn="just"/>
            <a:endParaRPr lang="en-US" sz="1600" dirty="0">
              <a:latin typeface="Century Gothic" panose="020B0502020202020204" pitchFamily="34" charset="0"/>
            </a:endParaRPr>
          </a:p>
          <a:p>
            <a:pPr marL="0" indent="0" algn="just">
              <a:buNone/>
            </a:pPr>
            <a:r>
              <a:rPr lang="en-US" sz="1600" dirty="0">
                <a:latin typeface="Century Gothic" panose="020B0502020202020204" pitchFamily="34" charset="0"/>
              </a:rPr>
              <a:t>Gallon Exports, Inc. has been successful over the competition in supplying exported Colombian food products to the area's top wholesalers.  From this base, Gallon Exports, Inc. will build a successful business serving the area's large and small markets.</a:t>
            </a:r>
          </a:p>
          <a:p>
            <a:endParaRPr lang="en-US" dirty="0"/>
          </a:p>
        </p:txBody>
      </p:sp>
      <p:sp>
        <p:nvSpPr>
          <p:cNvPr id="6" name="Frame 5"/>
          <p:cNvSpPr/>
          <p:nvPr/>
        </p:nvSpPr>
        <p:spPr>
          <a:xfrm>
            <a:off x="0" y="0"/>
            <a:ext cx="9144000" cy="6858000"/>
          </a:xfrm>
          <a:prstGeom prst="frame">
            <a:avLst>
              <a:gd name="adj1" fmla="val 4626"/>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 y="4799120"/>
            <a:ext cx="2520280" cy="167942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12756" y="4800600"/>
            <a:ext cx="2518489" cy="1677943"/>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t="5315" b="5629"/>
          <a:stretch/>
        </p:blipFill>
        <p:spPr>
          <a:xfrm>
            <a:off x="6172200" y="4800600"/>
            <a:ext cx="2518489" cy="1683880"/>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70255" y="269543"/>
            <a:ext cx="1668945" cy="1115285"/>
          </a:xfrm>
          <a:prstGeom prst="rect">
            <a:avLst/>
          </a:prstGeom>
        </p:spPr>
      </p:pic>
    </p:spTree>
    <p:extLst>
      <p:ext uri="{BB962C8B-B14F-4D97-AF65-F5344CB8AC3E}">
        <p14:creationId xmlns:p14="http://schemas.microsoft.com/office/powerpoint/2010/main" val="2999314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1020762"/>
          </a:xfrm>
        </p:spPr>
        <p:txBody>
          <a:bodyPr>
            <a:normAutofit/>
          </a:bodyPr>
          <a:lstStyle/>
          <a:p>
            <a:r>
              <a:rPr lang="es-CO" sz="3500" b="1" dirty="0">
                <a:solidFill>
                  <a:srgbClr val="23572D"/>
                </a:solidFill>
                <a:latin typeface="Century Gothic" panose="020B0502020202020204" pitchFamily="34" charset="0"/>
              </a:rPr>
              <a:t>CMA CGM</a:t>
            </a:r>
            <a:br>
              <a:rPr lang="es-CO" sz="3500" b="1" dirty="0">
                <a:solidFill>
                  <a:srgbClr val="23572D"/>
                </a:solidFill>
                <a:latin typeface="Century Gothic" panose="020B0502020202020204" pitchFamily="34" charset="0"/>
              </a:rPr>
            </a:br>
            <a:r>
              <a:rPr lang="es-CO" sz="2000" b="1" dirty="0" err="1">
                <a:solidFill>
                  <a:schemeClr val="bg1">
                    <a:lumMod val="50000"/>
                  </a:schemeClr>
                </a:solidFill>
                <a:latin typeface="Century Gothic" panose="020B0502020202020204" pitchFamily="34" charset="0"/>
              </a:rPr>
              <a:t>Shipping</a:t>
            </a:r>
            <a:r>
              <a:rPr lang="es-CO" sz="2000" b="1" dirty="0">
                <a:solidFill>
                  <a:schemeClr val="bg1">
                    <a:lumMod val="50000"/>
                  </a:schemeClr>
                </a:solidFill>
                <a:latin typeface="Century Gothic" panose="020B0502020202020204" pitchFamily="34" charset="0"/>
              </a:rPr>
              <a:t> </a:t>
            </a:r>
            <a:r>
              <a:rPr lang="es-CO" sz="2000" b="1" dirty="0" err="1">
                <a:solidFill>
                  <a:schemeClr val="bg1">
                    <a:lumMod val="50000"/>
                  </a:schemeClr>
                </a:solidFill>
                <a:latin typeface="Century Gothic" panose="020B0502020202020204" pitchFamily="34" charset="0"/>
              </a:rPr>
              <a:t>Route</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6" name="Picture 10" descr="http://www.rlglobal.com/images/tapa-bo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156359"/>
            <a:ext cx="1576387" cy="1214437"/>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334000" y="5178622"/>
            <a:ext cx="2495550" cy="307777"/>
          </a:xfrm>
          <a:prstGeom prst="rect">
            <a:avLst/>
          </a:prstGeom>
          <a:noFill/>
        </p:spPr>
        <p:txBody>
          <a:bodyPr wrap="square" rtlCol="0">
            <a:spAutoFit/>
          </a:bodyPr>
          <a:lstStyle/>
          <a:p>
            <a:r>
              <a:rPr lang="en-US" sz="1400" b="1" dirty="0"/>
              <a:t>TOTAL TIME: approx. 18 days</a:t>
            </a:r>
          </a:p>
        </p:txBody>
      </p:sp>
      <p:pic>
        <p:nvPicPr>
          <p:cNvPr id="1026" name="Picture 2" descr="Map of the West Coast Venezuela Eurosal Sli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 y="1295399"/>
            <a:ext cx="5362575" cy="220980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3238550966"/>
              </p:ext>
            </p:extLst>
          </p:nvPr>
        </p:nvGraphicFramePr>
        <p:xfrm>
          <a:off x="5324664" y="5513696"/>
          <a:ext cx="3425826" cy="927243"/>
        </p:xfrm>
        <a:graphic>
          <a:graphicData uri="http://schemas.openxmlformats.org/drawingml/2006/table">
            <a:tbl>
              <a:tblPr firstRow="1" bandRow="1">
                <a:tableStyleId>{5C22544A-7EE6-4342-B048-85BDC9FD1C3A}</a:tableStyleId>
              </a:tblPr>
              <a:tblGrid>
                <a:gridCol w="1063625">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1">
                  <a:extLst>
                    <a:ext uri="{9D8B030D-6E8A-4147-A177-3AD203B41FA5}">
                      <a16:colId xmlns:a16="http://schemas.microsoft.com/office/drawing/2014/main" val="20002"/>
                    </a:ext>
                  </a:extLst>
                </a:gridCol>
              </a:tblGrid>
              <a:tr h="367277">
                <a:tc>
                  <a:txBody>
                    <a:bodyPr/>
                    <a:lstStyle/>
                    <a:p>
                      <a:r>
                        <a:rPr lang="en-US" sz="1200" b="0" dirty="0"/>
                        <a:t>Load Port</a:t>
                      </a:r>
                    </a:p>
                  </a:txBody>
                  <a:tcPr marL="90561" marR="90561" marT="45280" marB="45280"/>
                </a:tc>
                <a:tc>
                  <a:txBody>
                    <a:bodyPr/>
                    <a:lstStyle/>
                    <a:p>
                      <a:r>
                        <a:rPr lang="en-US" sz="1200" b="0" dirty="0"/>
                        <a:t>Discharge Port</a:t>
                      </a:r>
                    </a:p>
                  </a:txBody>
                  <a:tcPr marL="90561" marR="90561" marT="45280" marB="45280"/>
                </a:tc>
                <a:tc>
                  <a:txBody>
                    <a:bodyPr/>
                    <a:lstStyle/>
                    <a:p>
                      <a:r>
                        <a:rPr lang="en-US" sz="1200" b="0" dirty="0"/>
                        <a:t>Approx. Transit Time</a:t>
                      </a:r>
                    </a:p>
                  </a:txBody>
                  <a:tcPr marL="90561" marR="90561" marT="45280" marB="45280"/>
                </a:tc>
                <a:extLst>
                  <a:ext uri="{0D108BD9-81ED-4DB2-BD59-A6C34878D82A}">
                    <a16:rowId xmlns:a16="http://schemas.microsoft.com/office/drawing/2014/main" val="10000"/>
                  </a:ext>
                </a:extLst>
              </a:tr>
              <a:tr h="470923">
                <a:tc>
                  <a:txBody>
                    <a:bodyPr/>
                    <a:lstStyle/>
                    <a:p>
                      <a:r>
                        <a:rPr lang="en-US" sz="1200" b="0" dirty="0"/>
                        <a:t>Cartagena, Colombia</a:t>
                      </a:r>
                    </a:p>
                  </a:txBody>
                  <a:tcPr marL="90561" marR="90561" marT="45280" marB="45280"/>
                </a:tc>
                <a:tc>
                  <a:txBody>
                    <a:bodyPr/>
                    <a:lstStyle/>
                    <a:p>
                      <a:r>
                        <a:rPr lang="en-US" sz="1200" b="0" dirty="0"/>
                        <a:t>St. Petersburg,</a:t>
                      </a:r>
                      <a:r>
                        <a:rPr lang="en-US" sz="1200" b="0" baseline="0" dirty="0"/>
                        <a:t> Russia</a:t>
                      </a:r>
                      <a:endParaRPr lang="en-US" sz="1200" b="0" dirty="0"/>
                    </a:p>
                  </a:txBody>
                  <a:tcPr marL="90561" marR="90561" marT="45280" marB="45280"/>
                </a:tc>
                <a:tc>
                  <a:txBody>
                    <a:bodyPr/>
                    <a:lstStyle/>
                    <a:p>
                      <a:r>
                        <a:rPr lang="en-US" sz="1200" b="0" dirty="0"/>
                        <a:t>18 Days</a:t>
                      </a:r>
                    </a:p>
                  </a:txBody>
                  <a:tcPr marL="90561" marR="90561" marT="45280" marB="45280"/>
                </a:tc>
                <a:extLst>
                  <a:ext uri="{0D108BD9-81ED-4DB2-BD59-A6C34878D82A}">
                    <a16:rowId xmlns:a16="http://schemas.microsoft.com/office/drawing/2014/main" val="10001"/>
                  </a:ext>
                </a:extLst>
              </a:tr>
            </a:tbl>
          </a:graphicData>
        </a:graphic>
      </p:graphicFrame>
      <p:sp>
        <p:nvSpPr>
          <p:cNvPr id="20" name="TextBox 19"/>
          <p:cNvSpPr txBox="1"/>
          <p:nvPr/>
        </p:nvSpPr>
        <p:spPr>
          <a:xfrm>
            <a:off x="5897562" y="1295399"/>
            <a:ext cx="1368425" cy="1015663"/>
          </a:xfrm>
          <a:prstGeom prst="rect">
            <a:avLst/>
          </a:prstGeom>
          <a:noFill/>
        </p:spPr>
        <p:txBody>
          <a:bodyPr wrap="square" rtlCol="0">
            <a:spAutoFit/>
          </a:bodyPr>
          <a:lstStyle/>
          <a:p>
            <a:r>
              <a:rPr lang="en-US" sz="1200" dirty="0"/>
              <a:t>Step 1: </a:t>
            </a:r>
          </a:p>
          <a:p>
            <a:r>
              <a:rPr lang="en-US" sz="1200" dirty="0"/>
              <a:t>Cartagena, CO to Hamburg, DE</a:t>
            </a:r>
          </a:p>
          <a:p>
            <a:endParaRPr lang="en-US" sz="1200" dirty="0"/>
          </a:p>
          <a:p>
            <a:r>
              <a:rPr lang="en-US" sz="1200" dirty="0"/>
              <a:t>Time: 13 Days</a:t>
            </a:r>
          </a:p>
        </p:txBody>
      </p:sp>
      <p:pic>
        <p:nvPicPr>
          <p:cNvPr id="1028" name="Picture 4" descr="Map of the St-Petersburg Shuttle Service 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611" y="3581400"/>
            <a:ext cx="4622907" cy="1905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30006" y="3581400"/>
            <a:ext cx="1385888" cy="1015663"/>
          </a:xfrm>
          <a:prstGeom prst="rect">
            <a:avLst/>
          </a:prstGeom>
          <a:noFill/>
        </p:spPr>
        <p:txBody>
          <a:bodyPr wrap="square" rtlCol="0">
            <a:spAutoFit/>
          </a:bodyPr>
          <a:lstStyle/>
          <a:p>
            <a:r>
              <a:rPr lang="en-US" sz="1200" dirty="0"/>
              <a:t>Step 2: </a:t>
            </a:r>
          </a:p>
          <a:p>
            <a:r>
              <a:rPr lang="en-US" sz="1200" dirty="0"/>
              <a:t>Hamburg, DE to</a:t>
            </a:r>
          </a:p>
          <a:p>
            <a:r>
              <a:rPr lang="en-US" sz="1200" dirty="0"/>
              <a:t>St. Petersburg, RU</a:t>
            </a:r>
          </a:p>
          <a:p>
            <a:endParaRPr lang="en-US" sz="1200" dirty="0"/>
          </a:p>
          <a:p>
            <a:r>
              <a:rPr lang="en-US" sz="1200" dirty="0"/>
              <a:t>Time: 5 Days</a:t>
            </a:r>
          </a:p>
        </p:txBody>
      </p:sp>
    </p:spTree>
    <p:extLst>
      <p:ext uri="{BB962C8B-B14F-4D97-AF65-F5344CB8AC3E}">
        <p14:creationId xmlns:p14="http://schemas.microsoft.com/office/powerpoint/2010/main" val="116837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1020762"/>
          </a:xfrm>
        </p:spPr>
        <p:txBody>
          <a:bodyPr>
            <a:normAutofit/>
          </a:bodyPr>
          <a:lstStyle/>
          <a:p>
            <a:r>
              <a:rPr lang="es-CO" sz="3500" b="1" dirty="0" err="1">
                <a:solidFill>
                  <a:srgbClr val="23572D"/>
                </a:solidFill>
                <a:latin typeface="Century Gothic" panose="020B0502020202020204" pitchFamily="34" charset="0"/>
              </a:rPr>
              <a:t>Hapag</a:t>
            </a:r>
            <a:r>
              <a:rPr lang="es-CO" sz="3500" b="1" dirty="0">
                <a:solidFill>
                  <a:srgbClr val="23572D"/>
                </a:solidFill>
                <a:latin typeface="Century Gothic" panose="020B0502020202020204" pitchFamily="34" charset="0"/>
              </a:rPr>
              <a:t>-Lloyd</a:t>
            </a:r>
            <a:br>
              <a:rPr lang="es-CO" sz="3500" b="1" dirty="0">
                <a:solidFill>
                  <a:srgbClr val="23572D"/>
                </a:solidFill>
                <a:latin typeface="Century Gothic" panose="020B0502020202020204" pitchFamily="34" charset="0"/>
              </a:rPr>
            </a:br>
            <a:r>
              <a:rPr lang="es-CO" sz="2000" b="1" dirty="0" err="1">
                <a:solidFill>
                  <a:schemeClr val="bg1">
                    <a:lumMod val="50000"/>
                  </a:schemeClr>
                </a:solidFill>
                <a:latin typeface="Century Gothic" panose="020B0502020202020204" pitchFamily="34" charset="0"/>
              </a:rPr>
              <a:t>Shipping</a:t>
            </a:r>
            <a:r>
              <a:rPr lang="es-CO" sz="2000" b="1" dirty="0">
                <a:solidFill>
                  <a:schemeClr val="bg1">
                    <a:lumMod val="50000"/>
                  </a:schemeClr>
                </a:solidFill>
                <a:latin typeface="Century Gothic" panose="020B0502020202020204" pitchFamily="34" charset="0"/>
              </a:rPr>
              <a:t> </a:t>
            </a:r>
            <a:r>
              <a:rPr lang="es-CO" sz="2000" b="1" dirty="0" err="1">
                <a:solidFill>
                  <a:schemeClr val="bg1">
                    <a:lumMod val="50000"/>
                  </a:schemeClr>
                </a:solidFill>
                <a:latin typeface="Century Gothic" panose="020B0502020202020204" pitchFamily="34" charset="0"/>
              </a:rPr>
              <a:t>Route</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6" name="Picture 10" descr="http://www.rlglobal.com/images/tapa-bo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156359"/>
            <a:ext cx="1576387" cy="1214437"/>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84"/>
          <p:cNvSpPr txBox="1"/>
          <p:nvPr/>
        </p:nvSpPr>
        <p:spPr>
          <a:xfrm>
            <a:off x="5114736" y="4953000"/>
            <a:ext cx="2495550" cy="307777"/>
          </a:xfrm>
          <a:prstGeom prst="rect">
            <a:avLst/>
          </a:prstGeom>
          <a:noFill/>
        </p:spPr>
        <p:txBody>
          <a:bodyPr wrap="square" rtlCol="0">
            <a:spAutoFit/>
          </a:bodyPr>
          <a:lstStyle/>
          <a:p>
            <a:r>
              <a:rPr lang="en-US" sz="1400" b="1" dirty="0"/>
              <a:t>TOTAL TIME: approx. 18 days</a:t>
            </a:r>
          </a:p>
        </p:txBody>
      </p:sp>
      <p:graphicFrame>
        <p:nvGraphicFramePr>
          <p:cNvPr id="18" name="Table 17"/>
          <p:cNvGraphicFramePr>
            <a:graphicFrameLocks noGrp="1"/>
          </p:cNvGraphicFramePr>
          <p:nvPr>
            <p:extLst>
              <p:ext uri="{D42A27DB-BD31-4B8C-83A1-F6EECF244321}">
                <p14:modId xmlns:p14="http://schemas.microsoft.com/office/powerpoint/2010/main" val="2327707054"/>
              </p:ext>
            </p:extLst>
          </p:nvPr>
        </p:nvGraphicFramePr>
        <p:xfrm>
          <a:off x="5105400" y="5288074"/>
          <a:ext cx="3425826" cy="927243"/>
        </p:xfrm>
        <a:graphic>
          <a:graphicData uri="http://schemas.openxmlformats.org/drawingml/2006/table">
            <a:tbl>
              <a:tblPr firstRow="1" bandRow="1">
                <a:tableStyleId>{5C22544A-7EE6-4342-B048-85BDC9FD1C3A}</a:tableStyleId>
              </a:tblPr>
              <a:tblGrid>
                <a:gridCol w="1063625">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143001">
                  <a:extLst>
                    <a:ext uri="{9D8B030D-6E8A-4147-A177-3AD203B41FA5}">
                      <a16:colId xmlns:a16="http://schemas.microsoft.com/office/drawing/2014/main" val="20002"/>
                    </a:ext>
                  </a:extLst>
                </a:gridCol>
              </a:tblGrid>
              <a:tr h="367277">
                <a:tc>
                  <a:txBody>
                    <a:bodyPr/>
                    <a:lstStyle/>
                    <a:p>
                      <a:r>
                        <a:rPr lang="en-US" sz="1200" b="0" dirty="0"/>
                        <a:t>Load Port</a:t>
                      </a:r>
                    </a:p>
                  </a:txBody>
                  <a:tcPr marL="90561" marR="90561" marT="45280" marB="45280"/>
                </a:tc>
                <a:tc>
                  <a:txBody>
                    <a:bodyPr/>
                    <a:lstStyle/>
                    <a:p>
                      <a:r>
                        <a:rPr lang="en-US" sz="1200" b="0" dirty="0"/>
                        <a:t>Discharge Port</a:t>
                      </a:r>
                    </a:p>
                  </a:txBody>
                  <a:tcPr marL="90561" marR="90561" marT="45280" marB="45280"/>
                </a:tc>
                <a:tc>
                  <a:txBody>
                    <a:bodyPr/>
                    <a:lstStyle/>
                    <a:p>
                      <a:r>
                        <a:rPr lang="en-US" sz="1200" b="0" dirty="0"/>
                        <a:t>Approx. Transit Time</a:t>
                      </a:r>
                    </a:p>
                  </a:txBody>
                  <a:tcPr marL="90561" marR="90561" marT="45280" marB="45280"/>
                </a:tc>
                <a:extLst>
                  <a:ext uri="{0D108BD9-81ED-4DB2-BD59-A6C34878D82A}">
                    <a16:rowId xmlns:a16="http://schemas.microsoft.com/office/drawing/2014/main" val="10000"/>
                  </a:ext>
                </a:extLst>
              </a:tr>
              <a:tr h="470923">
                <a:tc>
                  <a:txBody>
                    <a:bodyPr/>
                    <a:lstStyle/>
                    <a:p>
                      <a:r>
                        <a:rPr lang="en-US" sz="1200" b="0" dirty="0"/>
                        <a:t>Cartagena, Colombia</a:t>
                      </a:r>
                    </a:p>
                  </a:txBody>
                  <a:tcPr marL="90561" marR="90561" marT="45280" marB="45280"/>
                </a:tc>
                <a:tc>
                  <a:txBody>
                    <a:bodyPr/>
                    <a:lstStyle/>
                    <a:p>
                      <a:r>
                        <a:rPr lang="en-US" sz="1200" b="0" dirty="0"/>
                        <a:t>St. Petersburg,</a:t>
                      </a:r>
                      <a:r>
                        <a:rPr lang="en-US" sz="1200" b="0" baseline="0" dirty="0"/>
                        <a:t> Russia</a:t>
                      </a:r>
                      <a:endParaRPr lang="en-US" sz="1200" b="0" dirty="0"/>
                    </a:p>
                  </a:txBody>
                  <a:tcPr marL="90561" marR="90561" marT="45280" marB="45280"/>
                </a:tc>
                <a:tc>
                  <a:txBody>
                    <a:bodyPr/>
                    <a:lstStyle/>
                    <a:p>
                      <a:r>
                        <a:rPr lang="en-US" sz="1200" b="0" dirty="0"/>
                        <a:t>18 Days</a:t>
                      </a:r>
                    </a:p>
                  </a:txBody>
                  <a:tcPr marL="90561" marR="90561" marT="45280" marB="45280"/>
                </a:tc>
                <a:extLst>
                  <a:ext uri="{0D108BD9-81ED-4DB2-BD59-A6C34878D82A}">
                    <a16:rowId xmlns:a16="http://schemas.microsoft.com/office/drawing/2014/main" val="10001"/>
                  </a:ext>
                </a:extLst>
              </a:tr>
            </a:tbl>
          </a:graphicData>
        </a:graphic>
      </p:graphicFrame>
      <p:sp>
        <p:nvSpPr>
          <p:cNvPr id="20" name="TextBox 19"/>
          <p:cNvSpPr txBox="1"/>
          <p:nvPr/>
        </p:nvSpPr>
        <p:spPr>
          <a:xfrm>
            <a:off x="6606381" y="1524000"/>
            <a:ext cx="1368425" cy="1015663"/>
          </a:xfrm>
          <a:prstGeom prst="rect">
            <a:avLst/>
          </a:prstGeom>
          <a:noFill/>
        </p:spPr>
        <p:txBody>
          <a:bodyPr wrap="square" rtlCol="0">
            <a:spAutoFit/>
          </a:bodyPr>
          <a:lstStyle/>
          <a:p>
            <a:r>
              <a:rPr lang="en-US" sz="1200" dirty="0"/>
              <a:t>Step 1: </a:t>
            </a:r>
          </a:p>
          <a:p>
            <a:r>
              <a:rPr lang="en-US" sz="1200" dirty="0"/>
              <a:t>Cartagena, CO to Hamburg, DE</a:t>
            </a:r>
          </a:p>
          <a:p>
            <a:endParaRPr lang="en-US" sz="1200" dirty="0"/>
          </a:p>
          <a:p>
            <a:r>
              <a:rPr lang="en-US" sz="1200" dirty="0"/>
              <a:t>Time: 14 Days</a:t>
            </a:r>
          </a:p>
        </p:txBody>
      </p:sp>
      <p:pic>
        <p:nvPicPr>
          <p:cNvPr id="2050" name="Picture 2" descr="https://www.hapag-lloyd.com/images/liner_services/route_maps/latinAmerica_northEurope_SW1_east.png"/>
          <p:cNvPicPr>
            <a:picLocks noChangeAspect="1" noChangeArrowheads="1"/>
          </p:cNvPicPr>
          <p:nvPr/>
        </p:nvPicPr>
        <p:blipFill rotWithShape="1">
          <a:blip r:embed="rId4">
            <a:extLst>
              <a:ext uri="{28A0092B-C50C-407E-A947-70E740481C1C}">
                <a14:useLocalDpi xmlns:a14="http://schemas.microsoft.com/office/drawing/2010/main" val="0"/>
              </a:ext>
            </a:extLst>
          </a:blip>
          <a:srcRect b="28761"/>
          <a:stretch/>
        </p:blipFill>
        <p:spPr bwMode="auto">
          <a:xfrm>
            <a:off x="507241" y="1524001"/>
            <a:ext cx="6048375" cy="201077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2" name="Picture 4" descr="https://www.hapag-lloyd.com/images/liner_services/route_maps/Intra_Europe_REX_east(1).png"/>
          <p:cNvPicPr>
            <a:picLocks noChangeAspect="1" noChangeArrowheads="1"/>
          </p:cNvPicPr>
          <p:nvPr/>
        </p:nvPicPr>
        <p:blipFill rotWithShape="1">
          <a:blip r:embed="rId5">
            <a:extLst>
              <a:ext uri="{28A0092B-C50C-407E-A947-70E740481C1C}">
                <a14:useLocalDpi xmlns:a14="http://schemas.microsoft.com/office/drawing/2010/main" val="0"/>
              </a:ext>
            </a:extLst>
          </a:blip>
          <a:srcRect l="43081" r="25015" b="31570"/>
          <a:stretch/>
        </p:blipFill>
        <p:spPr bwMode="auto">
          <a:xfrm>
            <a:off x="507241" y="3621128"/>
            <a:ext cx="2279176" cy="2281294"/>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847215" y="3621128"/>
            <a:ext cx="1368425" cy="1015663"/>
          </a:xfrm>
          <a:prstGeom prst="rect">
            <a:avLst/>
          </a:prstGeom>
          <a:noFill/>
        </p:spPr>
        <p:txBody>
          <a:bodyPr wrap="square" rtlCol="0">
            <a:spAutoFit/>
          </a:bodyPr>
          <a:lstStyle/>
          <a:p>
            <a:r>
              <a:rPr lang="en-US" sz="1200" dirty="0"/>
              <a:t>Step 2: </a:t>
            </a:r>
          </a:p>
          <a:p>
            <a:r>
              <a:rPr lang="en-US" sz="1200" dirty="0"/>
              <a:t>Hamburg, DE to </a:t>
            </a:r>
          </a:p>
          <a:p>
            <a:r>
              <a:rPr lang="en-US" sz="1200" dirty="0"/>
              <a:t>St. Petersburg</a:t>
            </a:r>
          </a:p>
          <a:p>
            <a:endParaRPr lang="en-US" sz="1200" dirty="0"/>
          </a:p>
          <a:p>
            <a:r>
              <a:rPr lang="en-US" sz="1200" dirty="0"/>
              <a:t>Time: 4 Days</a:t>
            </a:r>
          </a:p>
        </p:txBody>
      </p:sp>
    </p:spTree>
    <p:extLst>
      <p:ext uri="{BB962C8B-B14F-4D97-AF65-F5344CB8AC3E}">
        <p14:creationId xmlns:p14="http://schemas.microsoft.com/office/powerpoint/2010/main" val="2008170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1020762"/>
          </a:xfrm>
        </p:spPr>
        <p:txBody>
          <a:bodyPr>
            <a:normAutofit/>
          </a:bodyPr>
          <a:lstStyle/>
          <a:p>
            <a:r>
              <a:rPr lang="es-CO" sz="3500" b="1" dirty="0">
                <a:solidFill>
                  <a:srgbClr val="23572D"/>
                </a:solidFill>
                <a:latin typeface="Century Gothic" panose="020B0502020202020204" pitchFamily="34" charset="0"/>
              </a:rPr>
              <a:t>Ports</a:t>
            </a:r>
            <a:br>
              <a:rPr lang="es-CO" sz="3500" b="1" dirty="0">
                <a:solidFill>
                  <a:srgbClr val="23572D"/>
                </a:solidFill>
                <a:latin typeface="Century Gothic" panose="020B0502020202020204" pitchFamily="34" charset="0"/>
              </a:rPr>
            </a:br>
            <a:r>
              <a:rPr lang="es-CO" sz="2000" b="1" dirty="0">
                <a:solidFill>
                  <a:schemeClr val="bg1">
                    <a:lumMod val="50000"/>
                  </a:schemeClr>
                </a:solidFill>
                <a:latin typeface="Century Gothic" panose="020B0502020202020204" pitchFamily="34" charset="0"/>
              </a:rPr>
              <a:t>Russian Port</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6" name="Picture 10" descr="http://www.rlglobal.com/images/tapa-bo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156359"/>
            <a:ext cx="1576387" cy="12144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963" y="1700808"/>
            <a:ext cx="66960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8075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1020762"/>
          </a:xfrm>
        </p:spPr>
        <p:txBody>
          <a:bodyPr>
            <a:normAutofit/>
          </a:bodyPr>
          <a:lstStyle/>
          <a:p>
            <a:r>
              <a:rPr lang="es-CO" sz="3500" b="1" dirty="0" err="1">
                <a:solidFill>
                  <a:srgbClr val="23572D"/>
                </a:solidFill>
                <a:latin typeface="Century Gothic" panose="020B0502020202020204" pitchFamily="34" charset="0"/>
              </a:rPr>
              <a:t>Ports</a:t>
            </a:r>
            <a:br>
              <a:rPr lang="es-CO" sz="3500" b="1" dirty="0">
                <a:solidFill>
                  <a:srgbClr val="23572D"/>
                </a:solidFill>
                <a:latin typeface="Century Gothic" panose="020B0502020202020204" pitchFamily="34" charset="0"/>
              </a:rPr>
            </a:br>
            <a:r>
              <a:rPr lang="es-CO" sz="2000" b="1" dirty="0" err="1">
                <a:solidFill>
                  <a:schemeClr val="bg1">
                    <a:lumMod val="50000"/>
                  </a:schemeClr>
                </a:solidFill>
                <a:latin typeface="Century Gothic" panose="020B0502020202020204" pitchFamily="34" charset="0"/>
              </a:rPr>
              <a:t>Other</a:t>
            </a:r>
            <a:r>
              <a:rPr lang="es-CO" sz="2000" b="1" dirty="0">
                <a:solidFill>
                  <a:schemeClr val="bg1">
                    <a:lumMod val="50000"/>
                  </a:schemeClr>
                </a:solidFill>
                <a:latin typeface="Century Gothic" panose="020B0502020202020204" pitchFamily="34" charset="0"/>
              </a:rPr>
              <a:t> International </a:t>
            </a:r>
            <a:r>
              <a:rPr lang="es-CO" sz="2000" b="1" dirty="0" err="1">
                <a:solidFill>
                  <a:schemeClr val="bg1">
                    <a:lumMod val="50000"/>
                  </a:schemeClr>
                </a:solidFill>
                <a:latin typeface="Century Gothic" panose="020B0502020202020204" pitchFamily="34" charset="0"/>
              </a:rPr>
              <a:t>Ports</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226" name="Picture 10" descr="http://www.rlglobal.com/images/tapa-boa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6613" y="156359"/>
            <a:ext cx="1576387" cy="1214437"/>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4" name="3 Tabla"/>
          <p:cNvGraphicFramePr>
            <a:graphicFrameLocks noGrp="1"/>
          </p:cNvGraphicFramePr>
          <p:nvPr>
            <p:extLst>
              <p:ext uri="{D42A27DB-BD31-4B8C-83A1-F6EECF244321}">
                <p14:modId xmlns:p14="http://schemas.microsoft.com/office/powerpoint/2010/main" val="4236488699"/>
              </p:ext>
            </p:extLst>
          </p:nvPr>
        </p:nvGraphicFramePr>
        <p:xfrm>
          <a:off x="4876800" y="1524000"/>
          <a:ext cx="2659608" cy="3337560"/>
        </p:xfrm>
        <a:graphic>
          <a:graphicData uri="http://schemas.openxmlformats.org/drawingml/2006/table">
            <a:tbl>
              <a:tblPr firstRow="1" bandRow="1"/>
              <a:tblGrid>
                <a:gridCol w="2659608">
                  <a:extLst>
                    <a:ext uri="{9D8B030D-6E8A-4147-A177-3AD203B41FA5}">
                      <a16:colId xmlns:a16="http://schemas.microsoft.com/office/drawing/2014/main" val="20000"/>
                    </a:ext>
                  </a:extLst>
                </a:gridCol>
              </a:tblGrid>
              <a:tr h="370840">
                <a:tc>
                  <a:txBody>
                    <a:bodyPr/>
                    <a:lstStyle>
                      <a:lvl1pPr marL="0" algn="l" defTabSz="914400" rtl="0" eaLnBrk="1" latinLnBrk="0" hangingPunct="1">
                        <a:defRPr sz="1800" b="1" kern="1200">
                          <a:solidFill>
                            <a:schemeClr val="lt1"/>
                          </a:solidFill>
                          <a:latin typeface="Century Gothic"/>
                          <a:ea typeface=""/>
                          <a:cs typeface=""/>
                        </a:defRPr>
                      </a:lvl1pPr>
                      <a:lvl2pPr marL="457200" algn="l" defTabSz="914400" rtl="0" eaLnBrk="1" latinLnBrk="0" hangingPunct="1">
                        <a:defRPr sz="1800" b="1" kern="1200">
                          <a:solidFill>
                            <a:schemeClr val="lt1"/>
                          </a:solidFill>
                          <a:latin typeface="Century Gothic"/>
                          <a:ea typeface=""/>
                          <a:cs typeface=""/>
                        </a:defRPr>
                      </a:lvl2pPr>
                      <a:lvl3pPr marL="914400" algn="l" defTabSz="914400" rtl="0" eaLnBrk="1" latinLnBrk="0" hangingPunct="1">
                        <a:defRPr sz="1800" b="1" kern="1200">
                          <a:solidFill>
                            <a:schemeClr val="lt1"/>
                          </a:solidFill>
                          <a:latin typeface="Century Gothic"/>
                          <a:ea typeface=""/>
                          <a:cs typeface=""/>
                        </a:defRPr>
                      </a:lvl3pPr>
                      <a:lvl4pPr marL="1371600" algn="l" defTabSz="914400" rtl="0" eaLnBrk="1" latinLnBrk="0" hangingPunct="1">
                        <a:defRPr sz="1800" b="1" kern="1200">
                          <a:solidFill>
                            <a:schemeClr val="lt1"/>
                          </a:solidFill>
                          <a:latin typeface="Century Gothic"/>
                          <a:ea typeface=""/>
                          <a:cs typeface=""/>
                        </a:defRPr>
                      </a:lvl4pPr>
                      <a:lvl5pPr marL="1828800" algn="l" defTabSz="914400" rtl="0" eaLnBrk="1" latinLnBrk="0" hangingPunct="1">
                        <a:defRPr sz="1800" b="1" kern="1200">
                          <a:solidFill>
                            <a:schemeClr val="lt1"/>
                          </a:solidFill>
                          <a:latin typeface="Century Gothic"/>
                          <a:ea typeface=""/>
                          <a:cs typeface=""/>
                        </a:defRPr>
                      </a:lvl5pPr>
                      <a:lvl6pPr marL="2286000" algn="l" defTabSz="914400" rtl="0" eaLnBrk="1" latinLnBrk="0" hangingPunct="1">
                        <a:defRPr sz="1800" b="1" kern="1200">
                          <a:solidFill>
                            <a:schemeClr val="lt1"/>
                          </a:solidFill>
                          <a:latin typeface="Century Gothic"/>
                          <a:ea typeface=""/>
                          <a:cs typeface=""/>
                        </a:defRPr>
                      </a:lvl6pPr>
                      <a:lvl7pPr marL="2743200" algn="l" defTabSz="914400" rtl="0" eaLnBrk="1" latinLnBrk="0" hangingPunct="1">
                        <a:defRPr sz="1800" b="1" kern="1200">
                          <a:solidFill>
                            <a:schemeClr val="lt1"/>
                          </a:solidFill>
                          <a:latin typeface="Century Gothic"/>
                          <a:ea typeface=""/>
                          <a:cs typeface=""/>
                        </a:defRPr>
                      </a:lvl7pPr>
                      <a:lvl8pPr marL="3200400" algn="l" defTabSz="914400" rtl="0" eaLnBrk="1" latinLnBrk="0" hangingPunct="1">
                        <a:defRPr sz="1800" b="1" kern="1200">
                          <a:solidFill>
                            <a:schemeClr val="lt1"/>
                          </a:solidFill>
                          <a:latin typeface="Century Gothic"/>
                          <a:ea typeface=""/>
                          <a:cs typeface=""/>
                        </a:defRPr>
                      </a:lvl8pPr>
                      <a:lvl9pPr marL="3657600" algn="l" defTabSz="914400" rtl="0" eaLnBrk="1" latinLnBrk="0" hangingPunct="1">
                        <a:defRPr sz="1800" b="1" kern="1200">
                          <a:solidFill>
                            <a:schemeClr val="lt1"/>
                          </a:solidFill>
                          <a:latin typeface="Century Gothic"/>
                          <a:ea typeface=""/>
                          <a:cs typeface=""/>
                        </a:defRPr>
                      </a:lvl9pPr>
                    </a:lstStyle>
                    <a:p>
                      <a:pPr algn="ctr"/>
                      <a:r>
                        <a:rPr lang="es-CO" dirty="0"/>
                        <a:t>ARRIVAL PORT</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dk1"/>
                          </a:solidFill>
                          <a:latin typeface="Century Gothic"/>
                          <a:ea typeface=""/>
                          <a:cs typeface=""/>
                        </a:defRPr>
                      </a:lvl1pPr>
                      <a:lvl2pPr marL="457200" algn="l" defTabSz="914400" rtl="0" eaLnBrk="1" latinLnBrk="0" hangingPunct="1">
                        <a:defRPr sz="1800" kern="1200">
                          <a:solidFill>
                            <a:schemeClr val="dk1"/>
                          </a:solidFill>
                          <a:latin typeface="Century Gothic"/>
                          <a:ea typeface=""/>
                          <a:cs typeface=""/>
                        </a:defRPr>
                      </a:lvl2pPr>
                      <a:lvl3pPr marL="914400" algn="l" defTabSz="914400" rtl="0" eaLnBrk="1" latinLnBrk="0" hangingPunct="1">
                        <a:defRPr sz="1800" kern="1200">
                          <a:solidFill>
                            <a:schemeClr val="dk1"/>
                          </a:solidFill>
                          <a:latin typeface="Century Gothic"/>
                          <a:ea typeface=""/>
                          <a:cs typeface=""/>
                        </a:defRPr>
                      </a:lvl3pPr>
                      <a:lvl4pPr marL="1371600" algn="l" defTabSz="914400" rtl="0" eaLnBrk="1" latinLnBrk="0" hangingPunct="1">
                        <a:defRPr sz="1800" kern="1200">
                          <a:solidFill>
                            <a:schemeClr val="dk1"/>
                          </a:solidFill>
                          <a:latin typeface="Century Gothic"/>
                          <a:ea typeface=""/>
                          <a:cs typeface=""/>
                        </a:defRPr>
                      </a:lvl4pPr>
                      <a:lvl5pPr marL="1828800" algn="l" defTabSz="914400" rtl="0" eaLnBrk="1" latinLnBrk="0" hangingPunct="1">
                        <a:defRPr sz="1800" kern="1200">
                          <a:solidFill>
                            <a:schemeClr val="dk1"/>
                          </a:solidFill>
                          <a:latin typeface="Century Gothic"/>
                          <a:ea typeface=""/>
                          <a:cs typeface=""/>
                        </a:defRPr>
                      </a:lvl5pPr>
                      <a:lvl6pPr marL="2286000" algn="l" defTabSz="914400" rtl="0" eaLnBrk="1" latinLnBrk="0" hangingPunct="1">
                        <a:defRPr sz="1800" kern="1200">
                          <a:solidFill>
                            <a:schemeClr val="dk1"/>
                          </a:solidFill>
                          <a:latin typeface="Century Gothic"/>
                          <a:ea typeface=""/>
                          <a:cs typeface=""/>
                        </a:defRPr>
                      </a:lvl6pPr>
                      <a:lvl7pPr marL="2743200" algn="l" defTabSz="914400" rtl="0" eaLnBrk="1" latinLnBrk="0" hangingPunct="1">
                        <a:defRPr sz="1800" kern="1200">
                          <a:solidFill>
                            <a:schemeClr val="dk1"/>
                          </a:solidFill>
                          <a:latin typeface="Century Gothic"/>
                          <a:ea typeface=""/>
                          <a:cs typeface=""/>
                        </a:defRPr>
                      </a:lvl7pPr>
                      <a:lvl8pPr marL="3200400" algn="l" defTabSz="914400" rtl="0" eaLnBrk="1" latinLnBrk="0" hangingPunct="1">
                        <a:defRPr sz="1800" kern="1200">
                          <a:solidFill>
                            <a:schemeClr val="dk1"/>
                          </a:solidFill>
                          <a:latin typeface="Century Gothic"/>
                          <a:ea typeface=""/>
                          <a:cs typeface=""/>
                        </a:defRPr>
                      </a:lvl8pPr>
                      <a:lvl9pPr marL="3657600" algn="l" defTabSz="914400" rtl="0" eaLnBrk="1" latinLnBrk="0" hangingPunct="1">
                        <a:defRPr sz="1800" kern="1200">
                          <a:solidFill>
                            <a:schemeClr val="dk1"/>
                          </a:solidFill>
                          <a:latin typeface="Century Gothic"/>
                          <a:ea typeface=""/>
                          <a:cs typeface=""/>
                        </a:defRPr>
                      </a:lvl9pPr>
                    </a:lstStyle>
                    <a:p>
                      <a:pPr marL="285750" indent="-285750" algn="just">
                        <a:spcAft>
                          <a:spcPts val="0"/>
                        </a:spcAft>
                        <a:buFont typeface="Arial" panose="020B0604020202020204" pitchFamily="34" charset="0"/>
                        <a:buChar char="•"/>
                      </a:pPr>
                      <a:r>
                        <a:rPr lang="es-CO" sz="1400" b="0" dirty="0">
                          <a:effectLst/>
                          <a:latin typeface="Calibri"/>
                          <a:ea typeface="Calibri"/>
                          <a:cs typeface="Times New Roman"/>
                        </a:rPr>
                        <a:t>SAINT PETERSBURG - RUSSIA</a:t>
                      </a: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40000"/>
                      </a:srgbClr>
                    </a:solidFill>
                  </a:tcPr>
                </a:tc>
                <a:extLst>
                  <a:ext uri="{0D108BD9-81ED-4DB2-BD59-A6C34878D82A}">
                    <a16:rowId xmlns:a16="http://schemas.microsoft.com/office/drawing/2014/main" val="10001"/>
                  </a:ext>
                </a:extLst>
              </a:tr>
              <a:tr h="370840">
                <a:tc>
                  <a:txBody>
                    <a:bodyPr/>
                    <a:lstStyle>
                      <a:lvl1pPr marL="0" algn="l" defTabSz="914400" rtl="0" eaLnBrk="1" latinLnBrk="0" hangingPunct="1">
                        <a:defRPr sz="1800" kern="1200">
                          <a:solidFill>
                            <a:schemeClr val="dk1"/>
                          </a:solidFill>
                          <a:latin typeface="Century Gothic"/>
                          <a:ea typeface=""/>
                          <a:cs typeface=""/>
                        </a:defRPr>
                      </a:lvl1pPr>
                      <a:lvl2pPr marL="457200" algn="l" defTabSz="914400" rtl="0" eaLnBrk="1" latinLnBrk="0" hangingPunct="1">
                        <a:defRPr sz="1800" kern="1200">
                          <a:solidFill>
                            <a:schemeClr val="dk1"/>
                          </a:solidFill>
                          <a:latin typeface="Century Gothic"/>
                          <a:ea typeface=""/>
                          <a:cs typeface=""/>
                        </a:defRPr>
                      </a:lvl2pPr>
                      <a:lvl3pPr marL="914400" algn="l" defTabSz="914400" rtl="0" eaLnBrk="1" latinLnBrk="0" hangingPunct="1">
                        <a:defRPr sz="1800" kern="1200">
                          <a:solidFill>
                            <a:schemeClr val="dk1"/>
                          </a:solidFill>
                          <a:latin typeface="Century Gothic"/>
                          <a:ea typeface=""/>
                          <a:cs typeface=""/>
                        </a:defRPr>
                      </a:lvl3pPr>
                      <a:lvl4pPr marL="1371600" algn="l" defTabSz="914400" rtl="0" eaLnBrk="1" latinLnBrk="0" hangingPunct="1">
                        <a:defRPr sz="1800" kern="1200">
                          <a:solidFill>
                            <a:schemeClr val="dk1"/>
                          </a:solidFill>
                          <a:latin typeface="Century Gothic"/>
                          <a:ea typeface=""/>
                          <a:cs typeface=""/>
                        </a:defRPr>
                      </a:lvl4pPr>
                      <a:lvl5pPr marL="1828800" algn="l" defTabSz="914400" rtl="0" eaLnBrk="1" latinLnBrk="0" hangingPunct="1">
                        <a:defRPr sz="1800" kern="1200">
                          <a:solidFill>
                            <a:schemeClr val="dk1"/>
                          </a:solidFill>
                          <a:latin typeface="Century Gothic"/>
                          <a:ea typeface=""/>
                          <a:cs typeface=""/>
                        </a:defRPr>
                      </a:lvl5pPr>
                      <a:lvl6pPr marL="2286000" algn="l" defTabSz="914400" rtl="0" eaLnBrk="1" latinLnBrk="0" hangingPunct="1">
                        <a:defRPr sz="1800" kern="1200">
                          <a:solidFill>
                            <a:schemeClr val="dk1"/>
                          </a:solidFill>
                          <a:latin typeface="Century Gothic"/>
                          <a:ea typeface=""/>
                          <a:cs typeface=""/>
                        </a:defRPr>
                      </a:lvl6pPr>
                      <a:lvl7pPr marL="2743200" algn="l" defTabSz="914400" rtl="0" eaLnBrk="1" latinLnBrk="0" hangingPunct="1">
                        <a:defRPr sz="1800" kern="1200">
                          <a:solidFill>
                            <a:schemeClr val="dk1"/>
                          </a:solidFill>
                          <a:latin typeface="Century Gothic"/>
                          <a:ea typeface=""/>
                          <a:cs typeface=""/>
                        </a:defRPr>
                      </a:lvl7pPr>
                      <a:lvl8pPr marL="3200400" algn="l" defTabSz="914400" rtl="0" eaLnBrk="1" latinLnBrk="0" hangingPunct="1">
                        <a:defRPr sz="1800" kern="1200">
                          <a:solidFill>
                            <a:schemeClr val="dk1"/>
                          </a:solidFill>
                          <a:latin typeface="Century Gothic"/>
                          <a:ea typeface=""/>
                          <a:cs typeface=""/>
                        </a:defRPr>
                      </a:lvl8pPr>
                      <a:lvl9pPr marL="3657600" algn="l" defTabSz="914400" rtl="0" eaLnBrk="1" latinLnBrk="0" hangingPunct="1">
                        <a:defRPr sz="1800" kern="1200">
                          <a:solidFill>
                            <a:schemeClr val="dk1"/>
                          </a:solidFill>
                          <a:latin typeface="Century Gothic"/>
                          <a:ea typeface=""/>
                          <a:cs typeface=""/>
                        </a:defRPr>
                      </a:lvl9pPr>
                    </a:lstStyle>
                    <a:p>
                      <a:pPr marL="285750" indent="-285750" algn="just">
                        <a:spcAft>
                          <a:spcPts val="0"/>
                        </a:spcAft>
                        <a:buFont typeface="Arial" panose="020B0604020202020204" pitchFamily="34" charset="0"/>
                        <a:buChar char="•"/>
                      </a:pPr>
                      <a:r>
                        <a:rPr lang="es-CO" sz="1400" b="0" dirty="0">
                          <a:solidFill>
                            <a:srgbClr val="000000"/>
                          </a:solidFill>
                          <a:effectLst/>
                          <a:latin typeface="Calibri"/>
                          <a:ea typeface="Calibri"/>
                          <a:cs typeface="Times New Roman"/>
                        </a:rPr>
                        <a:t>ALGECIRAS - SPAIN</a:t>
                      </a:r>
                      <a:endParaRPr lang="es-CO" sz="1400" b="0" dirty="0">
                        <a:effectLst/>
                        <a:latin typeface="Calibri"/>
                        <a:ea typeface="Calibri"/>
                        <a:cs typeface="Times New Roman"/>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2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dk1"/>
                          </a:solidFill>
                          <a:latin typeface="Century Gothic"/>
                          <a:ea typeface=""/>
                          <a:cs typeface=""/>
                        </a:defRPr>
                      </a:lvl1pPr>
                      <a:lvl2pPr marL="457200" algn="l" defTabSz="914400" rtl="0" eaLnBrk="1" latinLnBrk="0" hangingPunct="1">
                        <a:defRPr sz="1800" kern="1200">
                          <a:solidFill>
                            <a:schemeClr val="dk1"/>
                          </a:solidFill>
                          <a:latin typeface="Century Gothic"/>
                          <a:ea typeface=""/>
                          <a:cs typeface=""/>
                        </a:defRPr>
                      </a:lvl2pPr>
                      <a:lvl3pPr marL="914400" algn="l" defTabSz="914400" rtl="0" eaLnBrk="1" latinLnBrk="0" hangingPunct="1">
                        <a:defRPr sz="1800" kern="1200">
                          <a:solidFill>
                            <a:schemeClr val="dk1"/>
                          </a:solidFill>
                          <a:latin typeface="Century Gothic"/>
                          <a:ea typeface=""/>
                          <a:cs typeface=""/>
                        </a:defRPr>
                      </a:lvl3pPr>
                      <a:lvl4pPr marL="1371600" algn="l" defTabSz="914400" rtl="0" eaLnBrk="1" latinLnBrk="0" hangingPunct="1">
                        <a:defRPr sz="1800" kern="1200">
                          <a:solidFill>
                            <a:schemeClr val="dk1"/>
                          </a:solidFill>
                          <a:latin typeface="Century Gothic"/>
                          <a:ea typeface=""/>
                          <a:cs typeface=""/>
                        </a:defRPr>
                      </a:lvl4pPr>
                      <a:lvl5pPr marL="1828800" algn="l" defTabSz="914400" rtl="0" eaLnBrk="1" latinLnBrk="0" hangingPunct="1">
                        <a:defRPr sz="1800" kern="1200">
                          <a:solidFill>
                            <a:schemeClr val="dk1"/>
                          </a:solidFill>
                          <a:latin typeface="Century Gothic"/>
                          <a:ea typeface=""/>
                          <a:cs typeface=""/>
                        </a:defRPr>
                      </a:lvl5pPr>
                      <a:lvl6pPr marL="2286000" algn="l" defTabSz="914400" rtl="0" eaLnBrk="1" latinLnBrk="0" hangingPunct="1">
                        <a:defRPr sz="1800" kern="1200">
                          <a:solidFill>
                            <a:schemeClr val="dk1"/>
                          </a:solidFill>
                          <a:latin typeface="Century Gothic"/>
                          <a:ea typeface=""/>
                          <a:cs typeface=""/>
                        </a:defRPr>
                      </a:lvl6pPr>
                      <a:lvl7pPr marL="2743200" algn="l" defTabSz="914400" rtl="0" eaLnBrk="1" latinLnBrk="0" hangingPunct="1">
                        <a:defRPr sz="1800" kern="1200">
                          <a:solidFill>
                            <a:schemeClr val="dk1"/>
                          </a:solidFill>
                          <a:latin typeface="Century Gothic"/>
                          <a:ea typeface=""/>
                          <a:cs typeface=""/>
                        </a:defRPr>
                      </a:lvl7pPr>
                      <a:lvl8pPr marL="3200400" algn="l" defTabSz="914400" rtl="0" eaLnBrk="1" latinLnBrk="0" hangingPunct="1">
                        <a:defRPr sz="1800" kern="1200">
                          <a:solidFill>
                            <a:schemeClr val="dk1"/>
                          </a:solidFill>
                          <a:latin typeface="Century Gothic"/>
                          <a:ea typeface=""/>
                          <a:cs typeface=""/>
                        </a:defRPr>
                      </a:lvl8pPr>
                      <a:lvl9pPr marL="3657600" algn="l" defTabSz="914400" rtl="0" eaLnBrk="1" latinLnBrk="0" hangingPunct="1">
                        <a:defRPr sz="1800" kern="1200">
                          <a:solidFill>
                            <a:schemeClr val="dk1"/>
                          </a:solidFill>
                          <a:latin typeface="Century Gothic"/>
                          <a:ea typeface=""/>
                          <a:cs typeface=""/>
                        </a:defRPr>
                      </a:lvl9pPr>
                    </a:lstStyle>
                    <a:p>
                      <a:pPr marL="285750" indent="-285750" algn="just">
                        <a:spcAft>
                          <a:spcPts val="0"/>
                        </a:spcAft>
                        <a:buFont typeface="Arial" panose="020B0604020202020204" pitchFamily="34" charset="0"/>
                        <a:buChar char="•"/>
                      </a:pPr>
                      <a:r>
                        <a:rPr lang="es-CO" sz="1400" b="0" dirty="0">
                          <a:solidFill>
                            <a:srgbClr val="000000"/>
                          </a:solidFill>
                          <a:effectLst/>
                          <a:latin typeface="Calibri"/>
                          <a:ea typeface="Calibri"/>
                          <a:cs typeface="Times New Roman"/>
                        </a:rPr>
                        <a:t>UST-LUGA - RUSSIA</a:t>
                      </a:r>
                      <a:endParaRPr lang="es-CO" sz="1400" b="0" dirty="0">
                        <a:effectLst/>
                        <a:latin typeface="Calibri"/>
                        <a:ea typeface="Calibri"/>
                        <a:cs typeface="Times New Roman"/>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4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dk1"/>
                          </a:solidFill>
                          <a:latin typeface="Century Gothic"/>
                          <a:ea typeface=""/>
                          <a:cs typeface=""/>
                        </a:defRPr>
                      </a:lvl1pPr>
                      <a:lvl2pPr marL="457200" algn="l" defTabSz="914400" rtl="0" eaLnBrk="1" latinLnBrk="0" hangingPunct="1">
                        <a:defRPr sz="1800" kern="1200">
                          <a:solidFill>
                            <a:schemeClr val="dk1"/>
                          </a:solidFill>
                          <a:latin typeface="Century Gothic"/>
                          <a:ea typeface=""/>
                          <a:cs typeface=""/>
                        </a:defRPr>
                      </a:lvl2pPr>
                      <a:lvl3pPr marL="914400" algn="l" defTabSz="914400" rtl="0" eaLnBrk="1" latinLnBrk="0" hangingPunct="1">
                        <a:defRPr sz="1800" kern="1200">
                          <a:solidFill>
                            <a:schemeClr val="dk1"/>
                          </a:solidFill>
                          <a:latin typeface="Century Gothic"/>
                          <a:ea typeface=""/>
                          <a:cs typeface=""/>
                        </a:defRPr>
                      </a:lvl3pPr>
                      <a:lvl4pPr marL="1371600" algn="l" defTabSz="914400" rtl="0" eaLnBrk="1" latinLnBrk="0" hangingPunct="1">
                        <a:defRPr sz="1800" kern="1200">
                          <a:solidFill>
                            <a:schemeClr val="dk1"/>
                          </a:solidFill>
                          <a:latin typeface="Century Gothic"/>
                          <a:ea typeface=""/>
                          <a:cs typeface=""/>
                        </a:defRPr>
                      </a:lvl4pPr>
                      <a:lvl5pPr marL="1828800" algn="l" defTabSz="914400" rtl="0" eaLnBrk="1" latinLnBrk="0" hangingPunct="1">
                        <a:defRPr sz="1800" kern="1200">
                          <a:solidFill>
                            <a:schemeClr val="dk1"/>
                          </a:solidFill>
                          <a:latin typeface="Century Gothic"/>
                          <a:ea typeface=""/>
                          <a:cs typeface=""/>
                        </a:defRPr>
                      </a:lvl5pPr>
                      <a:lvl6pPr marL="2286000" algn="l" defTabSz="914400" rtl="0" eaLnBrk="1" latinLnBrk="0" hangingPunct="1">
                        <a:defRPr sz="1800" kern="1200">
                          <a:solidFill>
                            <a:schemeClr val="dk1"/>
                          </a:solidFill>
                          <a:latin typeface="Century Gothic"/>
                          <a:ea typeface=""/>
                          <a:cs typeface=""/>
                        </a:defRPr>
                      </a:lvl6pPr>
                      <a:lvl7pPr marL="2743200" algn="l" defTabSz="914400" rtl="0" eaLnBrk="1" latinLnBrk="0" hangingPunct="1">
                        <a:defRPr sz="1800" kern="1200">
                          <a:solidFill>
                            <a:schemeClr val="dk1"/>
                          </a:solidFill>
                          <a:latin typeface="Century Gothic"/>
                          <a:ea typeface=""/>
                          <a:cs typeface=""/>
                        </a:defRPr>
                      </a:lvl7pPr>
                      <a:lvl8pPr marL="3200400" algn="l" defTabSz="914400" rtl="0" eaLnBrk="1" latinLnBrk="0" hangingPunct="1">
                        <a:defRPr sz="1800" kern="1200">
                          <a:solidFill>
                            <a:schemeClr val="dk1"/>
                          </a:solidFill>
                          <a:latin typeface="Century Gothic"/>
                          <a:ea typeface=""/>
                          <a:cs typeface=""/>
                        </a:defRPr>
                      </a:lvl8pPr>
                      <a:lvl9pPr marL="3657600" algn="l" defTabSz="914400" rtl="0" eaLnBrk="1" latinLnBrk="0" hangingPunct="1">
                        <a:defRPr sz="1800" kern="1200">
                          <a:solidFill>
                            <a:schemeClr val="dk1"/>
                          </a:solidFill>
                          <a:latin typeface="Century Gothic"/>
                          <a:ea typeface=""/>
                          <a:cs typeface=""/>
                        </a:defRPr>
                      </a:lvl9pPr>
                    </a:lstStyle>
                    <a:p>
                      <a:pPr marL="285750" indent="-285750" algn="just">
                        <a:spcAft>
                          <a:spcPts val="0"/>
                        </a:spcAft>
                        <a:buFont typeface="Arial" panose="020B0604020202020204" pitchFamily="34" charset="0"/>
                        <a:buChar char="•"/>
                      </a:pPr>
                      <a:r>
                        <a:rPr lang="es-CO" sz="1400" b="0" dirty="0">
                          <a:solidFill>
                            <a:srgbClr val="000000"/>
                          </a:solidFill>
                          <a:effectLst/>
                          <a:latin typeface="Calibri"/>
                          <a:ea typeface="Calibri"/>
                          <a:cs typeface="Times New Roman"/>
                        </a:rPr>
                        <a:t>ROTTERDAM - HOLLAND</a:t>
                      </a:r>
                      <a:endParaRPr lang="es-CO" sz="1400" b="0" dirty="0">
                        <a:effectLst/>
                        <a:latin typeface="Calibri"/>
                        <a:ea typeface="Calibri"/>
                        <a:cs typeface="Times New Roman"/>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2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dk1"/>
                          </a:solidFill>
                          <a:latin typeface="Century Gothic"/>
                          <a:ea typeface=""/>
                          <a:cs typeface=""/>
                        </a:defRPr>
                      </a:lvl1pPr>
                      <a:lvl2pPr marL="457200" algn="l" defTabSz="914400" rtl="0" eaLnBrk="1" latinLnBrk="0" hangingPunct="1">
                        <a:defRPr sz="1800" kern="1200">
                          <a:solidFill>
                            <a:schemeClr val="dk1"/>
                          </a:solidFill>
                          <a:latin typeface="Century Gothic"/>
                          <a:ea typeface=""/>
                          <a:cs typeface=""/>
                        </a:defRPr>
                      </a:lvl2pPr>
                      <a:lvl3pPr marL="914400" algn="l" defTabSz="914400" rtl="0" eaLnBrk="1" latinLnBrk="0" hangingPunct="1">
                        <a:defRPr sz="1800" kern="1200">
                          <a:solidFill>
                            <a:schemeClr val="dk1"/>
                          </a:solidFill>
                          <a:latin typeface="Century Gothic"/>
                          <a:ea typeface=""/>
                          <a:cs typeface=""/>
                        </a:defRPr>
                      </a:lvl3pPr>
                      <a:lvl4pPr marL="1371600" algn="l" defTabSz="914400" rtl="0" eaLnBrk="1" latinLnBrk="0" hangingPunct="1">
                        <a:defRPr sz="1800" kern="1200">
                          <a:solidFill>
                            <a:schemeClr val="dk1"/>
                          </a:solidFill>
                          <a:latin typeface="Century Gothic"/>
                          <a:ea typeface=""/>
                          <a:cs typeface=""/>
                        </a:defRPr>
                      </a:lvl4pPr>
                      <a:lvl5pPr marL="1828800" algn="l" defTabSz="914400" rtl="0" eaLnBrk="1" latinLnBrk="0" hangingPunct="1">
                        <a:defRPr sz="1800" kern="1200">
                          <a:solidFill>
                            <a:schemeClr val="dk1"/>
                          </a:solidFill>
                          <a:latin typeface="Century Gothic"/>
                          <a:ea typeface=""/>
                          <a:cs typeface=""/>
                        </a:defRPr>
                      </a:lvl5pPr>
                      <a:lvl6pPr marL="2286000" algn="l" defTabSz="914400" rtl="0" eaLnBrk="1" latinLnBrk="0" hangingPunct="1">
                        <a:defRPr sz="1800" kern="1200">
                          <a:solidFill>
                            <a:schemeClr val="dk1"/>
                          </a:solidFill>
                          <a:latin typeface="Century Gothic"/>
                          <a:ea typeface=""/>
                          <a:cs typeface=""/>
                        </a:defRPr>
                      </a:lvl6pPr>
                      <a:lvl7pPr marL="2743200" algn="l" defTabSz="914400" rtl="0" eaLnBrk="1" latinLnBrk="0" hangingPunct="1">
                        <a:defRPr sz="1800" kern="1200">
                          <a:solidFill>
                            <a:schemeClr val="dk1"/>
                          </a:solidFill>
                          <a:latin typeface="Century Gothic"/>
                          <a:ea typeface=""/>
                          <a:cs typeface=""/>
                        </a:defRPr>
                      </a:lvl7pPr>
                      <a:lvl8pPr marL="3200400" algn="l" defTabSz="914400" rtl="0" eaLnBrk="1" latinLnBrk="0" hangingPunct="1">
                        <a:defRPr sz="1800" kern="1200">
                          <a:solidFill>
                            <a:schemeClr val="dk1"/>
                          </a:solidFill>
                          <a:latin typeface="Century Gothic"/>
                          <a:ea typeface=""/>
                          <a:cs typeface=""/>
                        </a:defRPr>
                      </a:lvl8pPr>
                      <a:lvl9pPr marL="3657600" algn="l" defTabSz="914400" rtl="0" eaLnBrk="1" latinLnBrk="0" hangingPunct="1">
                        <a:defRPr sz="1800" kern="1200">
                          <a:solidFill>
                            <a:schemeClr val="dk1"/>
                          </a:solidFill>
                          <a:latin typeface="Century Gothic"/>
                          <a:ea typeface=""/>
                          <a:cs typeface=""/>
                        </a:defRPr>
                      </a:lvl9pPr>
                    </a:lstStyle>
                    <a:p>
                      <a:pPr marL="285750" indent="-285750" algn="just">
                        <a:spcAft>
                          <a:spcPts val="0"/>
                        </a:spcAft>
                        <a:buFont typeface="Arial" panose="020B0604020202020204" pitchFamily="34" charset="0"/>
                        <a:buChar char="•"/>
                      </a:pPr>
                      <a:r>
                        <a:rPr lang="es-CO" sz="1400" b="0" dirty="0">
                          <a:solidFill>
                            <a:srgbClr val="000000"/>
                          </a:solidFill>
                          <a:effectLst/>
                          <a:latin typeface="Calibri"/>
                          <a:ea typeface="Calibri"/>
                          <a:cs typeface="Times New Roman"/>
                        </a:rPr>
                        <a:t>HAMBURGO - GERMANY</a:t>
                      </a:r>
                      <a:endParaRPr lang="es-CO" sz="1400" b="0" dirty="0">
                        <a:effectLst/>
                        <a:latin typeface="Calibri"/>
                        <a:ea typeface="Calibri"/>
                        <a:cs typeface="Times New Roman"/>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dk1"/>
                          </a:solidFill>
                          <a:latin typeface="Century Gothic"/>
                          <a:ea typeface=""/>
                          <a:cs typeface=""/>
                        </a:defRPr>
                      </a:lvl1pPr>
                      <a:lvl2pPr marL="457200" algn="l" defTabSz="914400" rtl="0" eaLnBrk="1" latinLnBrk="0" hangingPunct="1">
                        <a:defRPr sz="1800" kern="1200">
                          <a:solidFill>
                            <a:schemeClr val="dk1"/>
                          </a:solidFill>
                          <a:latin typeface="Century Gothic"/>
                          <a:ea typeface=""/>
                          <a:cs typeface=""/>
                        </a:defRPr>
                      </a:lvl2pPr>
                      <a:lvl3pPr marL="914400" algn="l" defTabSz="914400" rtl="0" eaLnBrk="1" latinLnBrk="0" hangingPunct="1">
                        <a:defRPr sz="1800" kern="1200">
                          <a:solidFill>
                            <a:schemeClr val="dk1"/>
                          </a:solidFill>
                          <a:latin typeface="Century Gothic"/>
                          <a:ea typeface=""/>
                          <a:cs typeface=""/>
                        </a:defRPr>
                      </a:lvl3pPr>
                      <a:lvl4pPr marL="1371600" algn="l" defTabSz="914400" rtl="0" eaLnBrk="1" latinLnBrk="0" hangingPunct="1">
                        <a:defRPr sz="1800" kern="1200">
                          <a:solidFill>
                            <a:schemeClr val="dk1"/>
                          </a:solidFill>
                          <a:latin typeface="Century Gothic"/>
                          <a:ea typeface=""/>
                          <a:cs typeface=""/>
                        </a:defRPr>
                      </a:lvl4pPr>
                      <a:lvl5pPr marL="1828800" algn="l" defTabSz="914400" rtl="0" eaLnBrk="1" latinLnBrk="0" hangingPunct="1">
                        <a:defRPr sz="1800" kern="1200">
                          <a:solidFill>
                            <a:schemeClr val="dk1"/>
                          </a:solidFill>
                          <a:latin typeface="Century Gothic"/>
                          <a:ea typeface=""/>
                          <a:cs typeface=""/>
                        </a:defRPr>
                      </a:lvl5pPr>
                      <a:lvl6pPr marL="2286000" algn="l" defTabSz="914400" rtl="0" eaLnBrk="1" latinLnBrk="0" hangingPunct="1">
                        <a:defRPr sz="1800" kern="1200">
                          <a:solidFill>
                            <a:schemeClr val="dk1"/>
                          </a:solidFill>
                          <a:latin typeface="Century Gothic"/>
                          <a:ea typeface=""/>
                          <a:cs typeface=""/>
                        </a:defRPr>
                      </a:lvl6pPr>
                      <a:lvl7pPr marL="2743200" algn="l" defTabSz="914400" rtl="0" eaLnBrk="1" latinLnBrk="0" hangingPunct="1">
                        <a:defRPr sz="1800" kern="1200">
                          <a:solidFill>
                            <a:schemeClr val="dk1"/>
                          </a:solidFill>
                          <a:latin typeface="Century Gothic"/>
                          <a:ea typeface=""/>
                          <a:cs typeface=""/>
                        </a:defRPr>
                      </a:lvl7pPr>
                      <a:lvl8pPr marL="3200400" algn="l" defTabSz="914400" rtl="0" eaLnBrk="1" latinLnBrk="0" hangingPunct="1">
                        <a:defRPr sz="1800" kern="1200">
                          <a:solidFill>
                            <a:schemeClr val="dk1"/>
                          </a:solidFill>
                          <a:latin typeface="Century Gothic"/>
                          <a:ea typeface=""/>
                          <a:cs typeface=""/>
                        </a:defRPr>
                      </a:lvl8pPr>
                      <a:lvl9pPr marL="3657600" algn="l" defTabSz="914400" rtl="0" eaLnBrk="1" latinLnBrk="0" hangingPunct="1">
                        <a:defRPr sz="1800" kern="1200">
                          <a:solidFill>
                            <a:schemeClr val="dk1"/>
                          </a:solidFill>
                          <a:latin typeface="Century Gothic"/>
                          <a:ea typeface=""/>
                          <a:cs typeface=""/>
                        </a:defRPr>
                      </a:lvl9pPr>
                    </a:lstStyle>
                    <a:p>
                      <a:pPr marL="285750" indent="-285750" algn="just">
                        <a:spcAft>
                          <a:spcPts val="0"/>
                        </a:spcAft>
                        <a:buFont typeface="Arial" panose="020B0604020202020204" pitchFamily="34" charset="0"/>
                        <a:buChar char="•"/>
                      </a:pPr>
                      <a:r>
                        <a:rPr lang="es-CO" sz="1400" b="0" dirty="0">
                          <a:solidFill>
                            <a:srgbClr val="000000"/>
                          </a:solidFill>
                          <a:effectLst/>
                          <a:latin typeface="Calibri"/>
                          <a:ea typeface="Calibri"/>
                          <a:cs typeface="Times New Roman"/>
                        </a:rPr>
                        <a:t>NEW ORLEANS - USA</a:t>
                      </a:r>
                      <a:endParaRPr lang="es-CO" sz="1400" b="0" dirty="0">
                        <a:effectLst/>
                        <a:latin typeface="Calibri"/>
                        <a:ea typeface="Calibri"/>
                        <a:cs typeface="Times New Roman"/>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20000"/>
                      </a:srgbClr>
                    </a:solid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dk1"/>
                          </a:solidFill>
                          <a:latin typeface="Century Gothic"/>
                          <a:ea typeface=""/>
                          <a:cs typeface=""/>
                        </a:defRPr>
                      </a:lvl1pPr>
                      <a:lvl2pPr marL="457200" algn="l" defTabSz="914400" rtl="0" eaLnBrk="1" latinLnBrk="0" hangingPunct="1">
                        <a:defRPr sz="1800" kern="1200">
                          <a:solidFill>
                            <a:schemeClr val="dk1"/>
                          </a:solidFill>
                          <a:latin typeface="Century Gothic"/>
                          <a:ea typeface=""/>
                          <a:cs typeface=""/>
                        </a:defRPr>
                      </a:lvl2pPr>
                      <a:lvl3pPr marL="914400" algn="l" defTabSz="914400" rtl="0" eaLnBrk="1" latinLnBrk="0" hangingPunct="1">
                        <a:defRPr sz="1800" kern="1200">
                          <a:solidFill>
                            <a:schemeClr val="dk1"/>
                          </a:solidFill>
                          <a:latin typeface="Century Gothic"/>
                          <a:ea typeface=""/>
                          <a:cs typeface=""/>
                        </a:defRPr>
                      </a:lvl3pPr>
                      <a:lvl4pPr marL="1371600" algn="l" defTabSz="914400" rtl="0" eaLnBrk="1" latinLnBrk="0" hangingPunct="1">
                        <a:defRPr sz="1800" kern="1200">
                          <a:solidFill>
                            <a:schemeClr val="dk1"/>
                          </a:solidFill>
                          <a:latin typeface="Century Gothic"/>
                          <a:ea typeface=""/>
                          <a:cs typeface=""/>
                        </a:defRPr>
                      </a:lvl4pPr>
                      <a:lvl5pPr marL="1828800" algn="l" defTabSz="914400" rtl="0" eaLnBrk="1" latinLnBrk="0" hangingPunct="1">
                        <a:defRPr sz="1800" kern="1200">
                          <a:solidFill>
                            <a:schemeClr val="dk1"/>
                          </a:solidFill>
                          <a:latin typeface="Century Gothic"/>
                          <a:ea typeface=""/>
                          <a:cs typeface=""/>
                        </a:defRPr>
                      </a:lvl5pPr>
                      <a:lvl6pPr marL="2286000" algn="l" defTabSz="914400" rtl="0" eaLnBrk="1" latinLnBrk="0" hangingPunct="1">
                        <a:defRPr sz="1800" kern="1200">
                          <a:solidFill>
                            <a:schemeClr val="dk1"/>
                          </a:solidFill>
                          <a:latin typeface="Century Gothic"/>
                          <a:ea typeface=""/>
                          <a:cs typeface=""/>
                        </a:defRPr>
                      </a:lvl6pPr>
                      <a:lvl7pPr marL="2743200" algn="l" defTabSz="914400" rtl="0" eaLnBrk="1" latinLnBrk="0" hangingPunct="1">
                        <a:defRPr sz="1800" kern="1200">
                          <a:solidFill>
                            <a:schemeClr val="dk1"/>
                          </a:solidFill>
                          <a:latin typeface="Century Gothic"/>
                          <a:ea typeface=""/>
                          <a:cs typeface=""/>
                        </a:defRPr>
                      </a:lvl7pPr>
                      <a:lvl8pPr marL="3200400" algn="l" defTabSz="914400" rtl="0" eaLnBrk="1" latinLnBrk="0" hangingPunct="1">
                        <a:defRPr sz="1800" kern="1200">
                          <a:solidFill>
                            <a:schemeClr val="dk1"/>
                          </a:solidFill>
                          <a:latin typeface="Century Gothic"/>
                          <a:ea typeface=""/>
                          <a:cs typeface=""/>
                        </a:defRPr>
                      </a:lvl8pPr>
                      <a:lvl9pPr marL="3657600" algn="l" defTabSz="914400" rtl="0" eaLnBrk="1" latinLnBrk="0" hangingPunct="1">
                        <a:defRPr sz="1800" kern="1200">
                          <a:solidFill>
                            <a:schemeClr val="dk1"/>
                          </a:solidFill>
                          <a:latin typeface="Century Gothic"/>
                          <a:ea typeface=""/>
                          <a:cs typeface=""/>
                        </a:defRPr>
                      </a:lvl9pPr>
                    </a:lstStyle>
                    <a:p>
                      <a:pPr marL="285750" indent="-285750" algn="just">
                        <a:spcAft>
                          <a:spcPts val="0"/>
                        </a:spcAft>
                        <a:buFont typeface="Arial" panose="020B0604020202020204" pitchFamily="34" charset="0"/>
                        <a:buChar char="•"/>
                      </a:pPr>
                      <a:r>
                        <a:rPr lang="es-CO" sz="1400" b="0" dirty="0">
                          <a:solidFill>
                            <a:srgbClr val="000000"/>
                          </a:solidFill>
                          <a:effectLst/>
                          <a:latin typeface="Calibri"/>
                          <a:ea typeface="Calibri"/>
                          <a:cs typeface="Times New Roman"/>
                        </a:rPr>
                        <a:t>EVERGLADES - USA</a:t>
                      </a:r>
                      <a:endParaRPr lang="es-CO" sz="1400" b="0" dirty="0">
                        <a:effectLst/>
                        <a:latin typeface="Calibri"/>
                        <a:ea typeface="Calibri"/>
                        <a:cs typeface="Times New Roman"/>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40000"/>
                      </a:srgbClr>
                    </a:solidFill>
                  </a:tcPr>
                </a:tc>
                <a:extLst>
                  <a:ext uri="{0D108BD9-81ED-4DB2-BD59-A6C34878D82A}">
                    <a16:rowId xmlns:a16="http://schemas.microsoft.com/office/drawing/2014/main" val="10007"/>
                  </a:ext>
                </a:extLst>
              </a:tr>
              <a:tr h="370840">
                <a:tc>
                  <a:txBody>
                    <a:bodyPr/>
                    <a:lstStyle>
                      <a:lvl1pPr marL="0" algn="l" defTabSz="914400" rtl="0" eaLnBrk="1" latinLnBrk="0" hangingPunct="1">
                        <a:defRPr sz="1800" kern="1200">
                          <a:solidFill>
                            <a:schemeClr val="dk1"/>
                          </a:solidFill>
                          <a:latin typeface="Century Gothic"/>
                          <a:ea typeface=""/>
                          <a:cs typeface=""/>
                        </a:defRPr>
                      </a:lvl1pPr>
                      <a:lvl2pPr marL="457200" algn="l" defTabSz="914400" rtl="0" eaLnBrk="1" latinLnBrk="0" hangingPunct="1">
                        <a:defRPr sz="1800" kern="1200">
                          <a:solidFill>
                            <a:schemeClr val="dk1"/>
                          </a:solidFill>
                          <a:latin typeface="Century Gothic"/>
                          <a:ea typeface=""/>
                          <a:cs typeface=""/>
                        </a:defRPr>
                      </a:lvl2pPr>
                      <a:lvl3pPr marL="914400" algn="l" defTabSz="914400" rtl="0" eaLnBrk="1" latinLnBrk="0" hangingPunct="1">
                        <a:defRPr sz="1800" kern="1200">
                          <a:solidFill>
                            <a:schemeClr val="dk1"/>
                          </a:solidFill>
                          <a:latin typeface="Century Gothic"/>
                          <a:ea typeface=""/>
                          <a:cs typeface=""/>
                        </a:defRPr>
                      </a:lvl3pPr>
                      <a:lvl4pPr marL="1371600" algn="l" defTabSz="914400" rtl="0" eaLnBrk="1" latinLnBrk="0" hangingPunct="1">
                        <a:defRPr sz="1800" kern="1200">
                          <a:solidFill>
                            <a:schemeClr val="dk1"/>
                          </a:solidFill>
                          <a:latin typeface="Century Gothic"/>
                          <a:ea typeface=""/>
                          <a:cs typeface=""/>
                        </a:defRPr>
                      </a:lvl4pPr>
                      <a:lvl5pPr marL="1828800" algn="l" defTabSz="914400" rtl="0" eaLnBrk="1" latinLnBrk="0" hangingPunct="1">
                        <a:defRPr sz="1800" kern="1200">
                          <a:solidFill>
                            <a:schemeClr val="dk1"/>
                          </a:solidFill>
                          <a:latin typeface="Century Gothic"/>
                          <a:ea typeface=""/>
                          <a:cs typeface=""/>
                        </a:defRPr>
                      </a:lvl5pPr>
                      <a:lvl6pPr marL="2286000" algn="l" defTabSz="914400" rtl="0" eaLnBrk="1" latinLnBrk="0" hangingPunct="1">
                        <a:defRPr sz="1800" kern="1200">
                          <a:solidFill>
                            <a:schemeClr val="dk1"/>
                          </a:solidFill>
                          <a:latin typeface="Century Gothic"/>
                          <a:ea typeface=""/>
                          <a:cs typeface=""/>
                        </a:defRPr>
                      </a:lvl6pPr>
                      <a:lvl7pPr marL="2743200" algn="l" defTabSz="914400" rtl="0" eaLnBrk="1" latinLnBrk="0" hangingPunct="1">
                        <a:defRPr sz="1800" kern="1200">
                          <a:solidFill>
                            <a:schemeClr val="dk1"/>
                          </a:solidFill>
                          <a:latin typeface="Century Gothic"/>
                          <a:ea typeface=""/>
                          <a:cs typeface=""/>
                        </a:defRPr>
                      </a:lvl7pPr>
                      <a:lvl8pPr marL="3200400" algn="l" defTabSz="914400" rtl="0" eaLnBrk="1" latinLnBrk="0" hangingPunct="1">
                        <a:defRPr sz="1800" kern="1200">
                          <a:solidFill>
                            <a:schemeClr val="dk1"/>
                          </a:solidFill>
                          <a:latin typeface="Century Gothic"/>
                          <a:ea typeface=""/>
                          <a:cs typeface=""/>
                        </a:defRPr>
                      </a:lvl8pPr>
                      <a:lvl9pPr marL="3657600" algn="l" defTabSz="914400" rtl="0" eaLnBrk="1" latinLnBrk="0" hangingPunct="1">
                        <a:defRPr sz="1800" kern="1200">
                          <a:solidFill>
                            <a:schemeClr val="dk1"/>
                          </a:solidFill>
                          <a:latin typeface="Century Gothic"/>
                          <a:ea typeface=""/>
                          <a:cs typeface=""/>
                        </a:defRPr>
                      </a:lvl9pPr>
                    </a:lstStyle>
                    <a:p>
                      <a:pPr marL="285750" indent="-285750" algn="just">
                        <a:spcAft>
                          <a:spcPts val="0"/>
                        </a:spcAft>
                        <a:buFont typeface="Arial" panose="020B0604020202020204" pitchFamily="34" charset="0"/>
                        <a:buChar char="•"/>
                      </a:pPr>
                      <a:r>
                        <a:rPr lang="es-CO" sz="1400" b="0" dirty="0">
                          <a:solidFill>
                            <a:srgbClr val="000000"/>
                          </a:solidFill>
                          <a:effectLst/>
                          <a:latin typeface="Calibri"/>
                          <a:ea typeface="Calibri"/>
                          <a:cs typeface="Times New Roman"/>
                        </a:rPr>
                        <a:t>AMBERES - BELGIUM</a:t>
                      </a:r>
                      <a:endParaRPr lang="es-CO" sz="1400" b="0" dirty="0">
                        <a:effectLst/>
                        <a:latin typeface="Calibri"/>
                        <a:ea typeface="Calibri"/>
                        <a:cs typeface="Times New Roman"/>
                      </a:endParaRPr>
                    </a:p>
                  </a:txBody>
                  <a:tcPr marL="44450" marR="44450"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6700">
                        <a:tint val="20000"/>
                      </a:srgbClr>
                    </a:solidFill>
                  </a:tcPr>
                </a:tc>
                <a:extLst>
                  <a:ext uri="{0D108BD9-81ED-4DB2-BD59-A6C34878D82A}">
                    <a16:rowId xmlns:a16="http://schemas.microsoft.com/office/drawing/2014/main" val="10008"/>
                  </a:ext>
                </a:extLst>
              </a:tr>
            </a:tbl>
          </a:graphicData>
        </a:graphic>
      </p:graphicFrame>
      <p:pic>
        <p:nvPicPr>
          <p:cNvPr id="18" name="Picture 2" descr="http://www.solvo.ru/upload/medialibrary/889/889a9884bef30fa5e4395a58bbce3d4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7639" b="1081"/>
          <a:stretch/>
        </p:blipFill>
        <p:spPr bwMode="auto">
          <a:xfrm>
            <a:off x="445410" y="5058888"/>
            <a:ext cx="2678790" cy="14522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www.porttechnology.org/images/made/images/uploads/news/First_Container_Terminal_Port_St_Petersburg_NCC_Russia_container_600_450.JPG"/>
          <p:cNvPicPr>
            <a:picLocks noChangeAspect="1" noChangeArrowheads="1"/>
          </p:cNvPicPr>
          <p:nvPr/>
        </p:nvPicPr>
        <p:blipFill rotWithShape="1">
          <a:blip r:embed="rId5">
            <a:extLst>
              <a:ext uri="{28A0092B-C50C-407E-A947-70E740481C1C}">
                <a14:useLocalDpi xmlns:a14="http://schemas.microsoft.com/office/drawing/2010/main" val="0"/>
              </a:ext>
            </a:extLst>
          </a:blip>
          <a:srcRect t="11490" b="17065"/>
          <a:stretch/>
        </p:blipFill>
        <p:spPr bwMode="auto">
          <a:xfrm>
            <a:off x="3232605" y="5058888"/>
            <a:ext cx="2678790" cy="14522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http://www.baltic-press.com/ftp/yanino_global_ports_m.jpg"/>
          <p:cNvPicPr>
            <a:picLocks noChangeAspect="1" noChangeArrowheads="1"/>
          </p:cNvPicPr>
          <p:nvPr/>
        </p:nvPicPr>
        <p:blipFill rotWithShape="1">
          <a:blip r:embed="rId6">
            <a:extLst>
              <a:ext uri="{28A0092B-C50C-407E-A947-70E740481C1C}">
                <a14:useLocalDpi xmlns:a14="http://schemas.microsoft.com/office/drawing/2010/main" val="0"/>
              </a:ext>
            </a:extLst>
          </a:blip>
          <a:srcRect t="13429" b="5523"/>
          <a:stretch/>
        </p:blipFill>
        <p:spPr bwMode="auto">
          <a:xfrm>
            <a:off x="6008010" y="5058888"/>
            <a:ext cx="2678790" cy="143047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73522762"/>
              </p:ext>
            </p:extLst>
          </p:nvPr>
        </p:nvGraphicFramePr>
        <p:xfrm>
          <a:off x="1607592" y="1539240"/>
          <a:ext cx="2659608" cy="3337560"/>
        </p:xfrm>
        <a:graphic>
          <a:graphicData uri="http://schemas.openxmlformats.org/drawingml/2006/table">
            <a:tbl>
              <a:tblPr firstRow="1" bandRow="1"/>
              <a:tblGrid>
                <a:gridCol w="2659608">
                  <a:extLst>
                    <a:ext uri="{9D8B030D-6E8A-4147-A177-3AD203B41FA5}">
                      <a16:colId xmlns:a16="http://schemas.microsoft.com/office/drawing/2014/main" val="20000"/>
                    </a:ext>
                  </a:extLst>
                </a:gridCol>
              </a:tblGrid>
              <a:tr h="370840">
                <a:tc>
                  <a:txBody>
                    <a:bodyPr/>
                    <a:lstStyle/>
                    <a:p>
                      <a:pPr algn="ctr"/>
                      <a:r>
                        <a:rPr lang="es-CO" b="1" dirty="0">
                          <a:solidFill>
                            <a:schemeClr val="bg1"/>
                          </a:solidFill>
                          <a:latin typeface="Century Gothic" panose="020B0502020202020204" pitchFamily="34" charset="0"/>
                        </a:rPr>
                        <a:t>DEPARTING PORT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solidFill>
                  </a:tcPr>
                </a:tc>
                <a:extLst>
                  <a:ext uri="{0D108BD9-81ED-4DB2-BD59-A6C34878D82A}">
                    <a16:rowId xmlns:a16="http://schemas.microsoft.com/office/drawing/2014/main" val="10000"/>
                  </a:ext>
                </a:extLst>
              </a:tr>
              <a:tr h="370840">
                <a:tc>
                  <a:txBody>
                    <a:bodyPr/>
                    <a:lstStyle/>
                    <a:p>
                      <a:pPr marL="285750" indent="-285750" algn="just">
                        <a:spcAft>
                          <a:spcPts val="0"/>
                        </a:spcAft>
                        <a:buFont typeface="Arial" panose="020B0604020202020204" pitchFamily="34" charset="0"/>
                        <a:buChar char="•"/>
                      </a:pPr>
                      <a:r>
                        <a:rPr lang="es-CO" sz="1400" b="0" dirty="0">
                          <a:effectLst/>
                          <a:latin typeface="+mj-lt"/>
                          <a:ea typeface="Calibri"/>
                          <a:cs typeface="Times New Roman"/>
                        </a:rPr>
                        <a:t>TURBO</a:t>
                      </a:r>
                      <a:r>
                        <a:rPr lang="es-CO" sz="1400" b="0" baseline="0" dirty="0">
                          <a:effectLst/>
                          <a:latin typeface="+mj-lt"/>
                          <a:ea typeface="Calibri"/>
                          <a:cs typeface="Times New Roman"/>
                        </a:rPr>
                        <a:t> - COLOMBIA</a:t>
                      </a:r>
                      <a:endParaRPr lang="es-CO" sz="1400" b="0" dirty="0">
                        <a:effectLst/>
                        <a:latin typeface="+mj-lt"/>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40000"/>
                      </a:srgbClr>
                    </a:solidFill>
                  </a:tcPr>
                </a:tc>
                <a:extLst>
                  <a:ext uri="{0D108BD9-81ED-4DB2-BD59-A6C34878D82A}">
                    <a16:rowId xmlns:a16="http://schemas.microsoft.com/office/drawing/2014/main" val="10001"/>
                  </a:ext>
                </a:extLst>
              </a:tr>
              <a:tr h="370840">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b="0" dirty="0">
                          <a:effectLst/>
                          <a:latin typeface="+mj-lt"/>
                          <a:ea typeface="Calibri"/>
                          <a:cs typeface="Times New Roman"/>
                        </a:rPr>
                        <a:t>BARRANQUILLA</a:t>
                      </a:r>
                      <a:r>
                        <a:rPr lang="es-CO" sz="1400" b="0" baseline="0" dirty="0">
                          <a:effectLst/>
                          <a:latin typeface="+mj-lt"/>
                          <a:ea typeface="Calibri"/>
                          <a:cs typeface="Times New Roman"/>
                        </a:rPr>
                        <a:t> - COLOMBIA</a:t>
                      </a:r>
                      <a:endParaRPr lang="es-CO" sz="1400" b="0" dirty="0">
                        <a:effectLst/>
                        <a:latin typeface="+mj-lt"/>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20000"/>
                      </a:srgbClr>
                    </a:solidFill>
                  </a:tcPr>
                </a:tc>
                <a:extLst>
                  <a:ext uri="{0D108BD9-81ED-4DB2-BD59-A6C34878D82A}">
                    <a16:rowId xmlns:a16="http://schemas.microsoft.com/office/drawing/2014/main" val="10002"/>
                  </a:ext>
                </a:extLst>
              </a:tr>
              <a:tr h="370840">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b="0" baseline="0" dirty="0">
                          <a:effectLst/>
                          <a:latin typeface="+mj-lt"/>
                          <a:ea typeface="Calibri"/>
                          <a:cs typeface="Times New Roman"/>
                        </a:rPr>
                        <a:t>BUENAVENTURA- COLOMBIA</a:t>
                      </a:r>
                      <a:endParaRPr lang="es-CO" sz="1400" b="0" dirty="0">
                        <a:effectLst/>
                        <a:latin typeface="+mj-lt"/>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40000"/>
                      </a:srgbClr>
                    </a:solidFill>
                  </a:tcPr>
                </a:tc>
                <a:extLst>
                  <a:ext uri="{0D108BD9-81ED-4DB2-BD59-A6C34878D82A}">
                    <a16:rowId xmlns:a16="http://schemas.microsoft.com/office/drawing/2014/main" val="10003"/>
                  </a:ext>
                </a:extLst>
              </a:tr>
              <a:tr h="370840">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b="0" baseline="0" dirty="0">
                          <a:effectLst/>
                          <a:latin typeface="+mj-lt"/>
                          <a:ea typeface="Calibri"/>
                          <a:cs typeface="Times New Roman"/>
                        </a:rPr>
                        <a:t>MAMONAL - COLOMBIA</a:t>
                      </a:r>
                      <a:endParaRPr lang="es-CO" sz="1400" b="0" dirty="0">
                        <a:effectLst/>
                        <a:latin typeface="+mj-lt"/>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20000"/>
                      </a:srgbClr>
                    </a:solidFill>
                  </a:tcPr>
                </a:tc>
                <a:extLst>
                  <a:ext uri="{0D108BD9-81ED-4DB2-BD59-A6C34878D82A}">
                    <a16:rowId xmlns:a16="http://schemas.microsoft.com/office/drawing/2014/main" val="10004"/>
                  </a:ext>
                </a:extLst>
              </a:tr>
              <a:tr h="370840">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b="0" dirty="0">
                          <a:effectLst/>
                          <a:latin typeface="+mj-lt"/>
                          <a:ea typeface="Calibri"/>
                          <a:cs typeface="Times New Roman"/>
                        </a:rPr>
                        <a:t>CIENAGA</a:t>
                      </a:r>
                      <a:r>
                        <a:rPr lang="es-CO" sz="1400" b="0" baseline="0" dirty="0">
                          <a:effectLst/>
                          <a:latin typeface="+mj-lt"/>
                          <a:ea typeface="Calibri"/>
                          <a:cs typeface="Times New Roman"/>
                        </a:rPr>
                        <a:t> - COLOMBIA</a:t>
                      </a:r>
                      <a:endParaRPr lang="es-CO" sz="1400" b="0" dirty="0">
                        <a:effectLst/>
                        <a:latin typeface="+mj-lt"/>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40000"/>
                      </a:srgbClr>
                    </a:solidFill>
                  </a:tcPr>
                </a:tc>
                <a:extLst>
                  <a:ext uri="{0D108BD9-81ED-4DB2-BD59-A6C34878D82A}">
                    <a16:rowId xmlns:a16="http://schemas.microsoft.com/office/drawing/2014/main" val="10005"/>
                  </a:ext>
                </a:extLst>
              </a:tr>
              <a:tr h="370840">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b="0" dirty="0">
                          <a:effectLst/>
                          <a:latin typeface="+mj-lt"/>
                          <a:ea typeface="Calibri"/>
                          <a:cs typeface="Times New Roman"/>
                        </a:rPr>
                        <a:t>BOLIVAR</a:t>
                      </a:r>
                      <a:r>
                        <a:rPr lang="es-CO" sz="1400" b="0" baseline="0" dirty="0">
                          <a:effectLst/>
                          <a:latin typeface="+mj-lt"/>
                          <a:ea typeface="Calibri"/>
                          <a:cs typeface="Times New Roman"/>
                        </a:rPr>
                        <a:t> - COLOMBIA</a:t>
                      </a:r>
                      <a:endParaRPr lang="es-CO" sz="1400" b="0" dirty="0">
                        <a:effectLst/>
                        <a:latin typeface="+mj-lt"/>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20000"/>
                      </a:srgbClr>
                    </a:solidFill>
                  </a:tcPr>
                </a:tc>
                <a:extLst>
                  <a:ext uri="{0D108BD9-81ED-4DB2-BD59-A6C34878D82A}">
                    <a16:rowId xmlns:a16="http://schemas.microsoft.com/office/drawing/2014/main" val="10006"/>
                  </a:ext>
                </a:extLst>
              </a:tr>
              <a:tr h="370840">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b="0" dirty="0">
                          <a:effectLst/>
                          <a:latin typeface="+mj-lt"/>
                          <a:ea typeface="Calibri"/>
                          <a:cs typeface="Times New Roman"/>
                        </a:rPr>
                        <a:t>CARTAGENA</a:t>
                      </a:r>
                      <a:r>
                        <a:rPr lang="es-CO" sz="1400" b="0" baseline="0" dirty="0">
                          <a:effectLst/>
                          <a:latin typeface="+mj-lt"/>
                          <a:ea typeface="Calibri"/>
                          <a:cs typeface="Times New Roman"/>
                        </a:rPr>
                        <a:t> - COLOMBIA</a:t>
                      </a:r>
                      <a:endParaRPr lang="es-CO" sz="1400" b="0" dirty="0">
                        <a:effectLst/>
                        <a:latin typeface="+mj-lt"/>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6700">
                        <a:tint val="40000"/>
                      </a:srgbClr>
                    </a:solidFill>
                  </a:tcPr>
                </a:tc>
                <a:extLst>
                  <a:ext uri="{0D108BD9-81ED-4DB2-BD59-A6C34878D82A}">
                    <a16:rowId xmlns:a16="http://schemas.microsoft.com/office/drawing/2014/main" val="10007"/>
                  </a:ext>
                </a:extLst>
              </a:tr>
              <a:tr h="370840">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CO" sz="1400" b="0" dirty="0">
                          <a:effectLst/>
                          <a:latin typeface="+mj-lt"/>
                          <a:ea typeface="Calibri"/>
                          <a:cs typeface="Times New Roman"/>
                        </a:rPr>
                        <a:t>SANTA</a:t>
                      </a:r>
                      <a:r>
                        <a:rPr lang="es-CO" sz="1400" b="0" baseline="0" dirty="0">
                          <a:effectLst/>
                          <a:latin typeface="+mj-lt"/>
                          <a:ea typeface="Calibri"/>
                          <a:cs typeface="Times New Roman"/>
                        </a:rPr>
                        <a:t> MARTA - COLOMBIA</a:t>
                      </a:r>
                      <a:endParaRPr lang="es-CO" sz="1400" b="0" dirty="0">
                        <a:effectLst/>
                        <a:latin typeface="+mj-lt"/>
                        <a:ea typeface="Calibri"/>
                        <a:cs typeface="Times New Roman"/>
                      </a:endParaRPr>
                    </a:p>
                  </a:txBody>
                  <a:tcPr marL="44450" marR="44450" marT="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FF6700">
                        <a:tint val="20000"/>
                      </a:srgb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0865614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794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Russian</a:t>
            </a:r>
            <a:r>
              <a:rPr lang="es-CO" sz="2000" b="1" dirty="0">
                <a:solidFill>
                  <a:schemeClr val="bg1">
                    <a:lumMod val="50000"/>
                  </a:schemeClr>
                </a:solidFill>
                <a:latin typeface="Century Gothic" panose="020B0502020202020204" pitchFamily="34" charset="0"/>
              </a:rPr>
              <a:t> Ruble</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72" name="Picture 24" descr="http://freenews.xyz/wp-content/uploads/2015/12/d99e8934bb0776db48a13cca8f313615.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46167" r="100000">
                        <a14:foregroundMark x1="51667" y1="49412" x2="52667" y2="65588"/>
                        <a14:foregroundMark x1="53167" y1="46765" x2="88333" y2="37941"/>
                        <a14:foregroundMark x1="82833" y1="43824" x2="75500" y2="45000"/>
                        <a14:foregroundMark x1="93000" y1="54412" x2="96500" y2="53235"/>
                        <a14:foregroundMark x1="96167" y1="56765" x2="84833" y2="53824"/>
                      </a14:backgroundRemoval>
                    </a14:imgEffect>
                  </a14:imgLayer>
                </a14:imgProps>
              </a:ext>
              <a:ext uri="{28A0092B-C50C-407E-A947-70E740481C1C}">
                <a14:useLocalDpi xmlns:a14="http://schemas.microsoft.com/office/drawing/2010/main" val="0"/>
              </a:ext>
            </a:extLst>
          </a:blip>
          <a:srcRect r="2090"/>
          <a:stretch/>
        </p:blipFill>
        <p:spPr bwMode="auto">
          <a:xfrm>
            <a:off x="5284381" y="-533400"/>
            <a:ext cx="3554819" cy="2057400"/>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3636762652"/>
              </p:ext>
            </p:extLst>
          </p:nvPr>
        </p:nvGraphicFramePr>
        <p:xfrm>
          <a:off x="1557923" y="5257800"/>
          <a:ext cx="6028155" cy="838200"/>
        </p:xfrm>
        <a:graphic>
          <a:graphicData uri="http://schemas.openxmlformats.org/drawingml/2006/table">
            <a:tbl>
              <a:tblPr firstRow="1" bandRow="1">
                <a:tableStyleId>{5C22544A-7EE6-4342-B048-85BDC9FD1C3A}</a:tableStyleId>
              </a:tblPr>
              <a:tblGrid>
                <a:gridCol w="861165">
                  <a:extLst>
                    <a:ext uri="{9D8B030D-6E8A-4147-A177-3AD203B41FA5}">
                      <a16:colId xmlns:a16="http://schemas.microsoft.com/office/drawing/2014/main" val="20000"/>
                    </a:ext>
                  </a:extLst>
                </a:gridCol>
                <a:gridCol w="861165">
                  <a:extLst>
                    <a:ext uri="{9D8B030D-6E8A-4147-A177-3AD203B41FA5}">
                      <a16:colId xmlns:a16="http://schemas.microsoft.com/office/drawing/2014/main" val="20001"/>
                    </a:ext>
                  </a:extLst>
                </a:gridCol>
                <a:gridCol w="861165">
                  <a:extLst>
                    <a:ext uri="{9D8B030D-6E8A-4147-A177-3AD203B41FA5}">
                      <a16:colId xmlns:a16="http://schemas.microsoft.com/office/drawing/2014/main" val="20002"/>
                    </a:ext>
                  </a:extLst>
                </a:gridCol>
                <a:gridCol w="861165">
                  <a:extLst>
                    <a:ext uri="{9D8B030D-6E8A-4147-A177-3AD203B41FA5}">
                      <a16:colId xmlns:a16="http://schemas.microsoft.com/office/drawing/2014/main" val="20003"/>
                    </a:ext>
                  </a:extLst>
                </a:gridCol>
                <a:gridCol w="861165">
                  <a:extLst>
                    <a:ext uri="{9D8B030D-6E8A-4147-A177-3AD203B41FA5}">
                      <a16:colId xmlns:a16="http://schemas.microsoft.com/office/drawing/2014/main" val="20004"/>
                    </a:ext>
                  </a:extLst>
                </a:gridCol>
                <a:gridCol w="861165">
                  <a:extLst>
                    <a:ext uri="{9D8B030D-6E8A-4147-A177-3AD203B41FA5}">
                      <a16:colId xmlns:a16="http://schemas.microsoft.com/office/drawing/2014/main" val="20005"/>
                    </a:ext>
                  </a:extLst>
                </a:gridCol>
                <a:gridCol w="861165">
                  <a:extLst>
                    <a:ext uri="{9D8B030D-6E8A-4147-A177-3AD203B41FA5}">
                      <a16:colId xmlns:a16="http://schemas.microsoft.com/office/drawing/2014/main" val="20006"/>
                    </a:ext>
                  </a:extLst>
                </a:gridCol>
              </a:tblGrid>
              <a:tr h="419100">
                <a:tc>
                  <a:txBody>
                    <a:bodyPr/>
                    <a:lstStyle/>
                    <a:p>
                      <a:pPr algn="ctr"/>
                      <a:r>
                        <a:rPr lang="en-US" sz="1400" b="1" dirty="0"/>
                        <a:t>Forecast</a:t>
                      </a:r>
                    </a:p>
                  </a:txBody>
                  <a:tcPr marL="103340" marR="103340" marT="51670" marB="51670"/>
                </a:tc>
                <a:tc>
                  <a:txBody>
                    <a:bodyPr/>
                    <a:lstStyle/>
                    <a:p>
                      <a:pPr algn="ctr"/>
                      <a:r>
                        <a:rPr lang="en-US" sz="1400" b="1" dirty="0"/>
                        <a:t>Actual</a:t>
                      </a:r>
                    </a:p>
                  </a:txBody>
                  <a:tcPr marL="103340" marR="103340" marT="51670" marB="51670"/>
                </a:tc>
                <a:tc>
                  <a:txBody>
                    <a:bodyPr/>
                    <a:lstStyle/>
                    <a:p>
                      <a:pPr algn="ctr"/>
                      <a:r>
                        <a:rPr lang="en-US" sz="1400" b="1" dirty="0"/>
                        <a:t>Q1/16</a:t>
                      </a:r>
                    </a:p>
                  </a:txBody>
                  <a:tcPr marL="103340" marR="103340" marT="51670" marB="51670"/>
                </a:tc>
                <a:tc>
                  <a:txBody>
                    <a:bodyPr/>
                    <a:lstStyle/>
                    <a:p>
                      <a:pPr algn="ctr"/>
                      <a:r>
                        <a:rPr lang="en-US" sz="1400" b="1" dirty="0"/>
                        <a:t>Q2/16</a:t>
                      </a:r>
                    </a:p>
                  </a:txBody>
                  <a:tcPr marL="103340" marR="103340" marT="51670" marB="51670"/>
                </a:tc>
                <a:tc>
                  <a:txBody>
                    <a:bodyPr/>
                    <a:lstStyle/>
                    <a:p>
                      <a:pPr algn="ctr"/>
                      <a:r>
                        <a:rPr lang="en-US" sz="1400" b="1" dirty="0"/>
                        <a:t>Q3/16</a:t>
                      </a:r>
                    </a:p>
                  </a:txBody>
                  <a:tcPr marL="103340" marR="103340" marT="51670" marB="51670"/>
                </a:tc>
                <a:tc>
                  <a:txBody>
                    <a:bodyPr/>
                    <a:lstStyle/>
                    <a:p>
                      <a:pPr algn="ctr"/>
                      <a:r>
                        <a:rPr lang="en-US" sz="1400" b="1" dirty="0"/>
                        <a:t>Q4/16</a:t>
                      </a:r>
                    </a:p>
                  </a:txBody>
                  <a:tcPr marL="103340" marR="103340" marT="51670" marB="51670"/>
                </a:tc>
                <a:tc>
                  <a:txBody>
                    <a:bodyPr/>
                    <a:lstStyle/>
                    <a:p>
                      <a:pPr algn="ctr"/>
                      <a:r>
                        <a:rPr lang="en-US" sz="1400" b="1" dirty="0"/>
                        <a:t>2020</a:t>
                      </a:r>
                    </a:p>
                  </a:txBody>
                  <a:tcPr marL="103340" marR="103340" marT="51670" marB="51670"/>
                </a:tc>
                <a:extLst>
                  <a:ext uri="{0D108BD9-81ED-4DB2-BD59-A6C34878D82A}">
                    <a16:rowId xmlns:a16="http://schemas.microsoft.com/office/drawing/2014/main" val="10000"/>
                  </a:ext>
                </a:extLst>
              </a:tr>
              <a:tr h="419100">
                <a:tc>
                  <a:txBody>
                    <a:bodyPr/>
                    <a:lstStyle/>
                    <a:p>
                      <a:pPr algn="ctr"/>
                      <a:r>
                        <a:rPr lang="en-US" sz="1200" dirty="0"/>
                        <a:t>Currency</a:t>
                      </a:r>
                    </a:p>
                  </a:txBody>
                  <a:tcPr marL="103340" marR="103340" marT="51670" marB="51670"/>
                </a:tc>
                <a:tc>
                  <a:txBody>
                    <a:bodyPr/>
                    <a:lstStyle/>
                    <a:p>
                      <a:pPr algn="ctr"/>
                      <a:r>
                        <a:rPr lang="en-US" sz="1200" dirty="0"/>
                        <a:t>78.34</a:t>
                      </a:r>
                    </a:p>
                  </a:txBody>
                  <a:tcPr marL="103340" marR="103340" marT="51670" marB="51670"/>
                </a:tc>
                <a:tc>
                  <a:txBody>
                    <a:bodyPr/>
                    <a:lstStyle/>
                    <a:p>
                      <a:pPr algn="ctr"/>
                      <a:r>
                        <a:rPr lang="en-US" sz="1200" dirty="0"/>
                        <a:t>75.09</a:t>
                      </a:r>
                    </a:p>
                  </a:txBody>
                  <a:tcPr marL="103340" marR="103340" marT="51670" marB="51670"/>
                </a:tc>
                <a:tc>
                  <a:txBody>
                    <a:bodyPr/>
                    <a:lstStyle/>
                    <a:p>
                      <a:pPr algn="ctr"/>
                      <a:r>
                        <a:rPr lang="en-US" sz="1200" dirty="0"/>
                        <a:t>76.58</a:t>
                      </a:r>
                    </a:p>
                  </a:txBody>
                  <a:tcPr marL="103340" marR="103340" marT="51670" marB="51670"/>
                </a:tc>
                <a:tc>
                  <a:txBody>
                    <a:bodyPr/>
                    <a:lstStyle/>
                    <a:p>
                      <a:pPr algn="ctr"/>
                      <a:r>
                        <a:rPr lang="en-US" sz="1200" dirty="0"/>
                        <a:t>77.32</a:t>
                      </a:r>
                    </a:p>
                  </a:txBody>
                  <a:tcPr marL="103340" marR="103340" marT="51670" marB="51670"/>
                </a:tc>
                <a:tc>
                  <a:txBody>
                    <a:bodyPr/>
                    <a:lstStyle/>
                    <a:p>
                      <a:pPr algn="ctr"/>
                      <a:r>
                        <a:rPr lang="en-US" sz="1200" dirty="0"/>
                        <a:t>78.07</a:t>
                      </a:r>
                    </a:p>
                  </a:txBody>
                  <a:tcPr marL="103340" marR="103340" marT="51670" marB="51670"/>
                </a:tc>
                <a:tc>
                  <a:txBody>
                    <a:bodyPr/>
                    <a:lstStyle/>
                    <a:p>
                      <a:pPr algn="ctr"/>
                      <a:r>
                        <a:rPr lang="en-US" sz="1200" dirty="0"/>
                        <a:t>59.48</a:t>
                      </a:r>
                    </a:p>
                  </a:txBody>
                  <a:tcPr marL="103340" marR="103340" marT="51670" marB="51670"/>
                </a:tc>
                <a:extLst>
                  <a:ext uri="{0D108BD9-81ED-4DB2-BD59-A6C34878D82A}">
                    <a16:rowId xmlns:a16="http://schemas.microsoft.com/office/drawing/2014/main" val="10001"/>
                  </a:ext>
                </a:extLst>
              </a:tr>
            </a:tbl>
          </a:graphicData>
        </a:graphic>
      </p:graphicFrame>
      <p:sp>
        <p:nvSpPr>
          <p:cNvPr id="9" name="TextBox 8"/>
          <p:cNvSpPr txBox="1"/>
          <p:nvPr/>
        </p:nvSpPr>
        <p:spPr>
          <a:xfrm>
            <a:off x="304800" y="6299158"/>
            <a:ext cx="4114800" cy="253916"/>
          </a:xfrm>
          <a:prstGeom prst="rect">
            <a:avLst/>
          </a:prstGeom>
          <a:noFill/>
        </p:spPr>
        <p:txBody>
          <a:bodyPr wrap="square" rtlCol="0">
            <a:spAutoFit/>
          </a:bodyPr>
          <a:lstStyle/>
          <a:p>
            <a:r>
              <a:rPr lang="en-US" sz="1050" dirty="0"/>
              <a:t>Source: http://www.tradingeconomics.com/russia/currency/forecast</a:t>
            </a:r>
          </a:p>
        </p:txBody>
      </p:sp>
      <p:pic>
        <p:nvPicPr>
          <p:cNvPr id="2077" name="Picture 29" descr="Russian Ru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75" y="1295400"/>
            <a:ext cx="6953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2079" name="Picture 31" descr="http://fla.fg-a.com/flags/russia-flag-butt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338919"/>
            <a:ext cx="688094" cy="685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62186" y="329820"/>
            <a:ext cx="2619628" cy="646331"/>
          </a:xfrm>
          <a:prstGeom prst="rect">
            <a:avLst/>
          </a:prstGeom>
        </p:spPr>
        <p:txBody>
          <a:bodyPr wrap="none">
            <a:spAutoFit/>
          </a:bodyPr>
          <a:lstStyle/>
          <a:p>
            <a:r>
              <a:rPr lang="es-CO" sz="3500" b="1" dirty="0" err="1">
                <a:solidFill>
                  <a:srgbClr val="23572D"/>
                </a:solidFill>
                <a:latin typeface="Century Gothic" panose="020B0502020202020204" pitchFamily="34" charset="0"/>
              </a:rPr>
              <a:t>Projections</a:t>
            </a:r>
            <a:endParaRPr lang="en-US" sz="3500" dirty="0"/>
          </a:p>
        </p:txBody>
      </p:sp>
    </p:spTree>
    <p:extLst>
      <p:ext uri="{BB962C8B-B14F-4D97-AF65-F5344CB8AC3E}">
        <p14:creationId xmlns:p14="http://schemas.microsoft.com/office/powerpoint/2010/main" val="37032974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794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Russian</a:t>
            </a:r>
            <a:r>
              <a:rPr lang="es-CO" sz="2000" b="1" dirty="0">
                <a:solidFill>
                  <a:schemeClr val="bg1">
                    <a:lumMod val="50000"/>
                  </a:schemeClr>
                </a:solidFill>
                <a:latin typeface="Century Gothic" panose="020B0502020202020204" pitchFamily="34" charset="0"/>
              </a:rPr>
              <a:t> Imports</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4" name="Picture 2" descr="Russia Impo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394361"/>
            <a:ext cx="6953250" cy="32385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895207297"/>
              </p:ext>
            </p:extLst>
          </p:nvPr>
        </p:nvGraphicFramePr>
        <p:xfrm>
          <a:off x="794292" y="5257800"/>
          <a:ext cx="7555416" cy="838200"/>
        </p:xfrm>
        <a:graphic>
          <a:graphicData uri="http://schemas.openxmlformats.org/drawingml/2006/table">
            <a:tbl>
              <a:tblPr firstRow="1" bandRow="1">
                <a:tableStyleId>{5C22544A-7EE6-4342-B048-85BDC9FD1C3A}</a:tableStyleId>
              </a:tblPr>
              <a:tblGrid>
                <a:gridCol w="944427">
                  <a:extLst>
                    <a:ext uri="{9D8B030D-6E8A-4147-A177-3AD203B41FA5}">
                      <a16:colId xmlns:a16="http://schemas.microsoft.com/office/drawing/2014/main" val="20000"/>
                    </a:ext>
                  </a:extLst>
                </a:gridCol>
                <a:gridCol w="944427">
                  <a:extLst>
                    <a:ext uri="{9D8B030D-6E8A-4147-A177-3AD203B41FA5}">
                      <a16:colId xmlns:a16="http://schemas.microsoft.com/office/drawing/2014/main" val="20001"/>
                    </a:ext>
                  </a:extLst>
                </a:gridCol>
                <a:gridCol w="944427">
                  <a:extLst>
                    <a:ext uri="{9D8B030D-6E8A-4147-A177-3AD203B41FA5}">
                      <a16:colId xmlns:a16="http://schemas.microsoft.com/office/drawing/2014/main" val="20002"/>
                    </a:ext>
                  </a:extLst>
                </a:gridCol>
                <a:gridCol w="944427">
                  <a:extLst>
                    <a:ext uri="{9D8B030D-6E8A-4147-A177-3AD203B41FA5}">
                      <a16:colId xmlns:a16="http://schemas.microsoft.com/office/drawing/2014/main" val="20003"/>
                    </a:ext>
                  </a:extLst>
                </a:gridCol>
                <a:gridCol w="944427">
                  <a:extLst>
                    <a:ext uri="{9D8B030D-6E8A-4147-A177-3AD203B41FA5}">
                      <a16:colId xmlns:a16="http://schemas.microsoft.com/office/drawing/2014/main" val="20004"/>
                    </a:ext>
                  </a:extLst>
                </a:gridCol>
                <a:gridCol w="944427">
                  <a:extLst>
                    <a:ext uri="{9D8B030D-6E8A-4147-A177-3AD203B41FA5}">
                      <a16:colId xmlns:a16="http://schemas.microsoft.com/office/drawing/2014/main" val="20005"/>
                    </a:ext>
                  </a:extLst>
                </a:gridCol>
                <a:gridCol w="944427">
                  <a:extLst>
                    <a:ext uri="{9D8B030D-6E8A-4147-A177-3AD203B41FA5}">
                      <a16:colId xmlns:a16="http://schemas.microsoft.com/office/drawing/2014/main" val="20006"/>
                    </a:ext>
                  </a:extLst>
                </a:gridCol>
                <a:gridCol w="944427">
                  <a:extLst>
                    <a:ext uri="{9D8B030D-6E8A-4147-A177-3AD203B41FA5}">
                      <a16:colId xmlns:a16="http://schemas.microsoft.com/office/drawing/2014/main" val="20007"/>
                    </a:ext>
                  </a:extLst>
                </a:gridCol>
              </a:tblGrid>
              <a:tr h="419100">
                <a:tc>
                  <a:txBody>
                    <a:bodyPr/>
                    <a:lstStyle/>
                    <a:p>
                      <a:pPr algn="ctr"/>
                      <a:r>
                        <a:rPr lang="en-US" sz="1400" b="1" dirty="0"/>
                        <a:t>Forecast</a:t>
                      </a:r>
                    </a:p>
                  </a:txBody>
                  <a:tcPr marL="103340" marR="103340" marT="51670" marB="51670"/>
                </a:tc>
                <a:tc>
                  <a:txBody>
                    <a:bodyPr/>
                    <a:lstStyle/>
                    <a:p>
                      <a:pPr algn="ctr"/>
                      <a:r>
                        <a:rPr lang="en-US" sz="1400" b="1" dirty="0"/>
                        <a:t>Actual</a:t>
                      </a:r>
                    </a:p>
                  </a:txBody>
                  <a:tcPr marL="103340" marR="103340" marT="51670" marB="51670"/>
                </a:tc>
                <a:tc>
                  <a:txBody>
                    <a:bodyPr/>
                    <a:lstStyle/>
                    <a:p>
                      <a:pPr algn="ctr"/>
                      <a:r>
                        <a:rPr lang="en-US" sz="1400" b="1" dirty="0"/>
                        <a:t>Q1/16</a:t>
                      </a:r>
                    </a:p>
                  </a:txBody>
                  <a:tcPr marL="103340" marR="103340" marT="51670" marB="51670"/>
                </a:tc>
                <a:tc>
                  <a:txBody>
                    <a:bodyPr/>
                    <a:lstStyle/>
                    <a:p>
                      <a:pPr algn="ctr"/>
                      <a:r>
                        <a:rPr lang="en-US" sz="1400" b="1" dirty="0"/>
                        <a:t>Q2/16</a:t>
                      </a:r>
                    </a:p>
                  </a:txBody>
                  <a:tcPr marL="103340" marR="103340" marT="51670" marB="51670"/>
                </a:tc>
                <a:tc>
                  <a:txBody>
                    <a:bodyPr/>
                    <a:lstStyle/>
                    <a:p>
                      <a:pPr algn="ctr"/>
                      <a:r>
                        <a:rPr lang="en-US" sz="1400" b="1" dirty="0"/>
                        <a:t>Q3/16</a:t>
                      </a:r>
                    </a:p>
                  </a:txBody>
                  <a:tcPr marL="103340" marR="103340" marT="51670" marB="51670"/>
                </a:tc>
                <a:tc>
                  <a:txBody>
                    <a:bodyPr/>
                    <a:lstStyle/>
                    <a:p>
                      <a:pPr algn="ctr"/>
                      <a:r>
                        <a:rPr lang="en-US" sz="1400" b="1" dirty="0"/>
                        <a:t>Q4/16</a:t>
                      </a:r>
                    </a:p>
                  </a:txBody>
                  <a:tcPr marL="103340" marR="103340" marT="51670" marB="51670"/>
                </a:tc>
                <a:tc>
                  <a:txBody>
                    <a:bodyPr/>
                    <a:lstStyle/>
                    <a:p>
                      <a:pPr algn="ctr"/>
                      <a:r>
                        <a:rPr lang="en-US" sz="1400" b="1" dirty="0"/>
                        <a:t>2020</a:t>
                      </a:r>
                    </a:p>
                  </a:txBody>
                  <a:tcPr marL="103340" marR="103340" marT="51670" marB="51670"/>
                </a:tc>
                <a:tc>
                  <a:txBody>
                    <a:bodyPr/>
                    <a:lstStyle/>
                    <a:p>
                      <a:pPr algn="ctr"/>
                      <a:r>
                        <a:rPr lang="en-US" sz="1400" b="1" dirty="0"/>
                        <a:t>Unit</a:t>
                      </a:r>
                    </a:p>
                  </a:txBody>
                  <a:tcPr marL="103340" marR="103340" marT="51670" marB="51670"/>
                </a:tc>
                <a:extLst>
                  <a:ext uri="{0D108BD9-81ED-4DB2-BD59-A6C34878D82A}">
                    <a16:rowId xmlns:a16="http://schemas.microsoft.com/office/drawing/2014/main" val="10000"/>
                  </a:ext>
                </a:extLst>
              </a:tr>
              <a:tr h="419100">
                <a:tc>
                  <a:txBody>
                    <a:bodyPr/>
                    <a:lstStyle/>
                    <a:p>
                      <a:pPr algn="ctr"/>
                      <a:r>
                        <a:rPr lang="en-US" sz="1200" dirty="0"/>
                        <a:t>Imports</a:t>
                      </a:r>
                    </a:p>
                  </a:txBody>
                  <a:tcPr marL="103340" marR="103340" marT="51670" marB="51670"/>
                </a:tc>
                <a:tc>
                  <a:txBody>
                    <a:bodyPr/>
                    <a:lstStyle/>
                    <a:p>
                      <a:pPr algn="ctr"/>
                      <a:r>
                        <a:rPr lang="en-US" sz="1200" dirty="0"/>
                        <a:t>16420</a:t>
                      </a:r>
                    </a:p>
                  </a:txBody>
                  <a:tcPr marL="103340" marR="103340" marT="51670" marB="51670"/>
                </a:tc>
                <a:tc>
                  <a:txBody>
                    <a:bodyPr/>
                    <a:lstStyle/>
                    <a:p>
                      <a:pPr algn="ctr"/>
                      <a:r>
                        <a:rPr lang="en-US" sz="1200" dirty="0"/>
                        <a:t>13820</a:t>
                      </a:r>
                    </a:p>
                  </a:txBody>
                  <a:tcPr marL="103340" marR="103340" marT="51670" marB="51670"/>
                </a:tc>
                <a:tc>
                  <a:txBody>
                    <a:bodyPr/>
                    <a:lstStyle/>
                    <a:p>
                      <a:pPr algn="ctr"/>
                      <a:r>
                        <a:rPr lang="en-US" sz="1200" dirty="0"/>
                        <a:t>16820</a:t>
                      </a:r>
                    </a:p>
                  </a:txBody>
                  <a:tcPr marL="103340" marR="103340" marT="51670" marB="51670"/>
                </a:tc>
                <a:tc>
                  <a:txBody>
                    <a:bodyPr/>
                    <a:lstStyle/>
                    <a:p>
                      <a:pPr algn="ctr"/>
                      <a:r>
                        <a:rPr lang="en-US" sz="1200" dirty="0"/>
                        <a:t>16500</a:t>
                      </a:r>
                    </a:p>
                  </a:txBody>
                  <a:tcPr marL="103340" marR="103340" marT="51670" marB="51670"/>
                </a:tc>
                <a:tc>
                  <a:txBody>
                    <a:bodyPr/>
                    <a:lstStyle/>
                    <a:p>
                      <a:pPr algn="ctr"/>
                      <a:r>
                        <a:rPr lang="en-US" sz="1200" dirty="0"/>
                        <a:t>16826</a:t>
                      </a:r>
                    </a:p>
                  </a:txBody>
                  <a:tcPr marL="103340" marR="103340" marT="51670" marB="51670"/>
                </a:tc>
                <a:tc>
                  <a:txBody>
                    <a:bodyPr/>
                    <a:lstStyle/>
                    <a:p>
                      <a:pPr algn="ctr"/>
                      <a:r>
                        <a:rPr lang="en-US" sz="1200" dirty="0"/>
                        <a:t>25792</a:t>
                      </a:r>
                    </a:p>
                  </a:txBody>
                  <a:tcPr marL="103340" marR="103340" marT="51670" marB="51670"/>
                </a:tc>
                <a:tc>
                  <a:txBody>
                    <a:bodyPr/>
                    <a:lstStyle/>
                    <a:p>
                      <a:pPr algn="ctr"/>
                      <a:r>
                        <a:rPr lang="en-US" sz="1200" dirty="0"/>
                        <a:t>USD Million</a:t>
                      </a:r>
                    </a:p>
                  </a:txBody>
                  <a:tcPr marL="103340" marR="103340" marT="51670" marB="51670"/>
                </a:tc>
                <a:extLst>
                  <a:ext uri="{0D108BD9-81ED-4DB2-BD59-A6C34878D82A}">
                    <a16:rowId xmlns:a16="http://schemas.microsoft.com/office/drawing/2014/main" val="10001"/>
                  </a:ext>
                </a:extLst>
              </a:tr>
            </a:tbl>
          </a:graphicData>
        </a:graphic>
      </p:graphicFrame>
      <p:pic>
        <p:nvPicPr>
          <p:cNvPr id="3078" name="Picture 6" descr="http://cargocare.ae/images/globe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0437" y="0"/>
            <a:ext cx="1476375" cy="14721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1" descr="http://fla.fg-a.com/flags/russia-flag-butt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338919"/>
            <a:ext cx="688094"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6299158"/>
            <a:ext cx="4114800" cy="253916"/>
          </a:xfrm>
          <a:prstGeom prst="rect">
            <a:avLst/>
          </a:prstGeom>
          <a:noFill/>
        </p:spPr>
        <p:txBody>
          <a:bodyPr wrap="square" rtlCol="0">
            <a:spAutoFit/>
          </a:bodyPr>
          <a:lstStyle/>
          <a:p>
            <a:r>
              <a:rPr lang="en-US" sz="1050" dirty="0"/>
              <a:t>Source: http://www.tradingeconomics.com/russia/imports/forecast</a:t>
            </a:r>
          </a:p>
        </p:txBody>
      </p:sp>
      <p:sp>
        <p:nvSpPr>
          <p:cNvPr id="14" name="Rectangle 13"/>
          <p:cNvSpPr/>
          <p:nvPr/>
        </p:nvSpPr>
        <p:spPr>
          <a:xfrm>
            <a:off x="3262186" y="329820"/>
            <a:ext cx="2619628" cy="646331"/>
          </a:xfrm>
          <a:prstGeom prst="rect">
            <a:avLst/>
          </a:prstGeom>
        </p:spPr>
        <p:txBody>
          <a:bodyPr wrap="none">
            <a:spAutoFit/>
          </a:bodyPr>
          <a:lstStyle/>
          <a:p>
            <a:r>
              <a:rPr lang="es-CO" sz="3500" b="1" dirty="0" err="1">
                <a:solidFill>
                  <a:srgbClr val="23572D"/>
                </a:solidFill>
                <a:latin typeface="Century Gothic" panose="020B0502020202020204" pitchFamily="34" charset="0"/>
              </a:rPr>
              <a:t>Projections</a:t>
            </a:r>
            <a:endParaRPr lang="en-US" sz="3500" dirty="0"/>
          </a:p>
        </p:txBody>
      </p:sp>
    </p:spTree>
    <p:extLst>
      <p:ext uri="{BB962C8B-B14F-4D97-AF65-F5344CB8AC3E}">
        <p14:creationId xmlns:p14="http://schemas.microsoft.com/office/powerpoint/2010/main" val="2725845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794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Russian</a:t>
            </a:r>
            <a:r>
              <a:rPr lang="es-CO" sz="2000" b="1" dirty="0">
                <a:solidFill>
                  <a:schemeClr val="bg1">
                    <a:lumMod val="50000"/>
                  </a:schemeClr>
                </a:solidFill>
                <a:latin typeface="Century Gothic" panose="020B0502020202020204" pitchFamily="34" charset="0"/>
              </a:rPr>
              <a:t> Inflation Rate</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102" name="Picture 6" descr="Russia Inflation R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524000"/>
            <a:ext cx="6953250" cy="32385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2930396185"/>
              </p:ext>
            </p:extLst>
          </p:nvPr>
        </p:nvGraphicFramePr>
        <p:xfrm>
          <a:off x="794292" y="5257800"/>
          <a:ext cx="7555416" cy="888200"/>
        </p:xfrm>
        <a:graphic>
          <a:graphicData uri="http://schemas.openxmlformats.org/drawingml/2006/table">
            <a:tbl>
              <a:tblPr firstRow="1" bandRow="1">
                <a:tableStyleId>{5C22544A-7EE6-4342-B048-85BDC9FD1C3A}</a:tableStyleId>
              </a:tblPr>
              <a:tblGrid>
                <a:gridCol w="944427">
                  <a:extLst>
                    <a:ext uri="{9D8B030D-6E8A-4147-A177-3AD203B41FA5}">
                      <a16:colId xmlns:a16="http://schemas.microsoft.com/office/drawing/2014/main" val="20000"/>
                    </a:ext>
                  </a:extLst>
                </a:gridCol>
                <a:gridCol w="944427">
                  <a:extLst>
                    <a:ext uri="{9D8B030D-6E8A-4147-A177-3AD203B41FA5}">
                      <a16:colId xmlns:a16="http://schemas.microsoft.com/office/drawing/2014/main" val="20001"/>
                    </a:ext>
                  </a:extLst>
                </a:gridCol>
                <a:gridCol w="944427">
                  <a:extLst>
                    <a:ext uri="{9D8B030D-6E8A-4147-A177-3AD203B41FA5}">
                      <a16:colId xmlns:a16="http://schemas.microsoft.com/office/drawing/2014/main" val="20002"/>
                    </a:ext>
                  </a:extLst>
                </a:gridCol>
                <a:gridCol w="944427">
                  <a:extLst>
                    <a:ext uri="{9D8B030D-6E8A-4147-A177-3AD203B41FA5}">
                      <a16:colId xmlns:a16="http://schemas.microsoft.com/office/drawing/2014/main" val="20003"/>
                    </a:ext>
                  </a:extLst>
                </a:gridCol>
                <a:gridCol w="944427">
                  <a:extLst>
                    <a:ext uri="{9D8B030D-6E8A-4147-A177-3AD203B41FA5}">
                      <a16:colId xmlns:a16="http://schemas.microsoft.com/office/drawing/2014/main" val="20004"/>
                    </a:ext>
                  </a:extLst>
                </a:gridCol>
                <a:gridCol w="944427">
                  <a:extLst>
                    <a:ext uri="{9D8B030D-6E8A-4147-A177-3AD203B41FA5}">
                      <a16:colId xmlns:a16="http://schemas.microsoft.com/office/drawing/2014/main" val="20005"/>
                    </a:ext>
                  </a:extLst>
                </a:gridCol>
                <a:gridCol w="944427">
                  <a:extLst>
                    <a:ext uri="{9D8B030D-6E8A-4147-A177-3AD203B41FA5}">
                      <a16:colId xmlns:a16="http://schemas.microsoft.com/office/drawing/2014/main" val="20006"/>
                    </a:ext>
                  </a:extLst>
                </a:gridCol>
                <a:gridCol w="944427">
                  <a:extLst>
                    <a:ext uri="{9D8B030D-6E8A-4147-A177-3AD203B41FA5}">
                      <a16:colId xmlns:a16="http://schemas.microsoft.com/office/drawing/2014/main" val="20007"/>
                    </a:ext>
                  </a:extLst>
                </a:gridCol>
              </a:tblGrid>
              <a:tr h="419100">
                <a:tc>
                  <a:txBody>
                    <a:bodyPr/>
                    <a:lstStyle/>
                    <a:p>
                      <a:pPr algn="ctr"/>
                      <a:r>
                        <a:rPr lang="en-US" sz="1400" b="1" dirty="0"/>
                        <a:t>Forecast</a:t>
                      </a:r>
                    </a:p>
                  </a:txBody>
                  <a:tcPr marL="103340" marR="103340" marT="51670" marB="51670"/>
                </a:tc>
                <a:tc>
                  <a:txBody>
                    <a:bodyPr/>
                    <a:lstStyle/>
                    <a:p>
                      <a:pPr algn="ctr"/>
                      <a:r>
                        <a:rPr lang="en-US" sz="1400" b="1" dirty="0"/>
                        <a:t>Actual</a:t>
                      </a:r>
                    </a:p>
                  </a:txBody>
                  <a:tcPr marL="103340" marR="103340" marT="51670" marB="51670"/>
                </a:tc>
                <a:tc>
                  <a:txBody>
                    <a:bodyPr/>
                    <a:lstStyle/>
                    <a:p>
                      <a:pPr algn="ctr"/>
                      <a:r>
                        <a:rPr lang="en-US" sz="1400" b="1" dirty="0"/>
                        <a:t>Q1/16</a:t>
                      </a:r>
                    </a:p>
                  </a:txBody>
                  <a:tcPr marL="103340" marR="103340" marT="51670" marB="51670"/>
                </a:tc>
                <a:tc>
                  <a:txBody>
                    <a:bodyPr/>
                    <a:lstStyle/>
                    <a:p>
                      <a:pPr algn="ctr"/>
                      <a:r>
                        <a:rPr lang="en-US" sz="1400" b="1" dirty="0"/>
                        <a:t>Q2/16</a:t>
                      </a:r>
                    </a:p>
                  </a:txBody>
                  <a:tcPr marL="103340" marR="103340" marT="51670" marB="51670"/>
                </a:tc>
                <a:tc>
                  <a:txBody>
                    <a:bodyPr/>
                    <a:lstStyle/>
                    <a:p>
                      <a:pPr algn="ctr"/>
                      <a:r>
                        <a:rPr lang="en-US" sz="1400" b="1" dirty="0"/>
                        <a:t>Q3/16</a:t>
                      </a:r>
                    </a:p>
                  </a:txBody>
                  <a:tcPr marL="103340" marR="103340" marT="51670" marB="51670"/>
                </a:tc>
                <a:tc>
                  <a:txBody>
                    <a:bodyPr/>
                    <a:lstStyle/>
                    <a:p>
                      <a:pPr algn="ctr"/>
                      <a:r>
                        <a:rPr lang="en-US" sz="1400" b="1" dirty="0"/>
                        <a:t>Q4/16</a:t>
                      </a:r>
                    </a:p>
                  </a:txBody>
                  <a:tcPr marL="103340" marR="103340" marT="51670" marB="51670"/>
                </a:tc>
                <a:tc>
                  <a:txBody>
                    <a:bodyPr/>
                    <a:lstStyle/>
                    <a:p>
                      <a:pPr algn="ctr"/>
                      <a:r>
                        <a:rPr lang="en-US" sz="1400" b="1" dirty="0"/>
                        <a:t>2020</a:t>
                      </a:r>
                    </a:p>
                  </a:txBody>
                  <a:tcPr marL="103340" marR="103340" marT="51670" marB="51670"/>
                </a:tc>
                <a:tc>
                  <a:txBody>
                    <a:bodyPr/>
                    <a:lstStyle/>
                    <a:p>
                      <a:pPr algn="ctr"/>
                      <a:r>
                        <a:rPr lang="en-US" sz="1400" b="1" dirty="0"/>
                        <a:t>Unit</a:t>
                      </a:r>
                    </a:p>
                  </a:txBody>
                  <a:tcPr marL="103340" marR="103340" marT="51670" marB="51670"/>
                </a:tc>
                <a:extLst>
                  <a:ext uri="{0D108BD9-81ED-4DB2-BD59-A6C34878D82A}">
                    <a16:rowId xmlns:a16="http://schemas.microsoft.com/office/drawing/2014/main" val="10000"/>
                  </a:ext>
                </a:extLst>
              </a:tr>
              <a:tr h="419100">
                <a:tc>
                  <a:txBody>
                    <a:bodyPr/>
                    <a:lstStyle/>
                    <a:p>
                      <a:pPr algn="ctr"/>
                      <a:r>
                        <a:rPr lang="en-US" sz="1200" dirty="0"/>
                        <a:t>Inflation Rate</a:t>
                      </a:r>
                    </a:p>
                  </a:txBody>
                  <a:tcPr marL="103340" marR="103340" marT="51670" marB="51670"/>
                </a:tc>
                <a:tc>
                  <a:txBody>
                    <a:bodyPr/>
                    <a:lstStyle/>
                    <a:p>
                      <a:pPr algn="ctr"/>
                      <a:r>
                        <a:rPr lang="en-US" sz="1200" dirty="0"/>
                        <a:t>12.9</a:t>
                      </a:r>
                    </a:p>
                  </a:txBody>
                  <a:tcPr marL="103340" marR="103340" marT="51670" marB="51670"/>
                </a:tc>
                <a:tc>
                  <a:txBody>
                    <a:bodyPr/>
                    <a:lstStyle/>
                    <a:p>
                      <a:pPr algn="ctr"/>
                      <a:r>
                        <a:rPr lang="en-US" sz="1200" dirty="0"/>
                        <a:t>8.3</a:t>
                      </a:r>
                    </a:p>
                  </a:txBody>
                  <a:tcPr marL="103340" marR="103340" marT="51670" marB="51670"/>
                </a:tc>
                <a:tc>
                  <a:txBody>
                    <a:bodyPr/>
                    <a:lstStyle/>
                    <a:p>
                      <a:pPr algn="ctr"/>
                      <a:r>
                        <a:rPr lang="en-US" sz="1200" dirty="0"/>
                        <a:t>8.9</a:t>
                      </a:r>
                    </a:p>
                  </a:txBody>
                  <a:tcPr marL="103340" marR="103340" marT="51670" marB="51670"/>
                </a:tc>
                <a:tc>
                  <a:txBody>
                    <a:bodyPr/>
                    <a:lstStyle/>
                    <a:p>
                      <a:pPr algn="ctr"/>
                      <a:r>
                        <a:rPr lang="en-US" sz="1200" dirty="0"/>
                        <a:t>8.4</a:t>
                      </a:r>
                    </a:p>
                  </a:txBody>
                  <a:tcPr marL="103340" marR="103340" marT="51670" marB="51670"/>
                </a:tc>
                <a:tc>
                  <a:txBody>
                    <a:bodyPr/>
                    <a:lstStyle/>
                    <a:p>
                      <a:pPr algn="ctr"/>
                      <a:r>
                        <a:rPr lang="en-US" sz="1200" dirty="0"/>
                        <a:t>8.1</a:t>
                      </a:r>
                    </a:p>
                  </a:txBody>
                  <a:tcPr marL="103340" marR="103340" marT="51670" marB="51670"/>
                </a:tc>
                <a:tc>
                  <a:txBody>
                    <a:bodyPr/>
                    <a:lstStyle/>
                    <a:p>
                      <a:pPr algn="ctr"/>
                      <a:r>
                        <a:rPr lang="en-US" sz="1200" dirty="0"/>
                        <a:t>4.5</a:t>
                      </a:r>
                    </a:p>
                  </a:txBody>
                  <a:tcPr marL="103340" marR="103340" marT="51670" marB="51670"/>
                </a:tc>
                <a:tc>
                  <a:txBody>
                    <a:bodyPr/>
                    <a:lstStyle/>
                    <a:p>
                      <a:pPr algn="ctr"/>
                      <a:r>
                        <a:rPr lang="en-US" sz="1200" dirty="0"/>
                        <a:t>Percent</a:t>
                      </a:r>
                    </a:p>
                  </a:txBody>
                  <a:tcPr marL="103340" marR="103340" marT="51670" marB="51670"/>
                </a:tc>
                <a:extLst>
                  <a:ext uri="{0D108BD9-81ED-4DB2-BD59-A6C34878D82A}">
                    <a16:rowId xmlns:a16="http://schemas.microsoft.com/office/drawing/2014/main" val="10001"/>
                  </a:ext>
                </a:extLst>
              </a:tr>
            </a:tbl>
          </a:graphicData>
        </a:graphic>
      </p:graphicFrame>
      <p:pic>
        <p:nvPicPr>
          <p:cNvPr id="15" name="Picture 4" descr="http://cdn.moneycrashers.com/wp-content/uploads/2011/03/tips-inflation.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8000" y1="7653" x2="33000" y2="13776"/>
                        <a14:foregroundMark x1="22500" y1="15306" x2="22000" y2="47959"/>
                        <a14:foregroundMark x1="70000" y1="12245" x2="91000" y2="4592"/>
                        <a14:foregroundMark x1="65000" y1="94388" x2="91500" y2="92857"/>
                        <a14:foregroundMark x1="96500" y1="93367" x2="90000" y2="93367"/>
                        <a14:foregroundMark x1="51000" y1="94388" x2="66500" y2="93878"/>
                        <a14:foregroundMark x1="49500" y1="94898" x2="49500" y2="94898"/>
                      </a14:backgroundRemoval>
                    </a14:imgEffect>
                  </a14:imgLayer>
                </a14:imgProps>
              </a:ext>
              <a:ext uri="{28A0092B-C50C-407E-A947-70E740481C1C}">
                <a14:useLocalDpi xmlns:a14="http://schemas.microsoft.com/office/drawing/2010/main" val="0"/>
              </a:ext>
            </a:extLst>
          </a:blip>
          <a:srcRect/>
          <a:stretch>
            <a:fillRect/>
          </a:stretch>
        </p:blipFill>
        <p:spPr bwMode="auto">
          <a:xfrm>
            <a:off x="7619999" y="160338"/>
            <a:ext cx="108857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1" descr="http://fla.fg-a.com/flags/russia-flag-butt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338919"/>
            <a:ext cx="688094"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6299158"/>
            <a:ext cx="4114800" cy="253916"/>
          </a:xfrm>
          <a:prstGeom prst="rect">
            <a:avLst/>
          </a:prstGeom>
          <a:noFill/>
        </p:spPr>
        <p:txBody>
          <a:bodyPr wrap="square" rtlCol="0">
            <a:spAutoFit/>
          </a:bodyPr>
          <a:lstStyle/>
          <a:p>
            <a:r>
              <a:rPr lang="en-US" sz="1050" dirty="0"/>
              <a:t>Source: http://www.tradingeconomics.com/russia/inflation-cpi/forecast</a:t>
            </a:r>
          </a:p>
        </p:txBody>
      </p:sp>
      <p:sp>
        <p:nvSpPr>
          <p:cNvPr id="13" name="Rectangle 12"/>
          <p:cNvSpPr/>
          <p:nvPr/>
        </p:nvSpPr>
        <p:spPr>
          <a:xfrm>
            <a:off x="3262186" y="329820"/>
            <a:ext cx="2619628" cy="646331"/>
          </a:xfrm>
          <a:prstGeom prst="rect">
            <a:avLst/>
          </a:prstGeom>
        </p:spPr>
        <p:txBody>
          <a:bodyPr wrap="none">
            <a:spAutoFit/>
          </a:bodyPr>
          <a:lstStyle/>
          <a:p>
            <a:r>
              <a:rPr lang="es-CO" sz="3500" b="1" dirty="0" err="1">
                <a:solidFill>
                  <a:srgbClr val="23572D"/>
                </a:solidFill>
                <a:latin typeface="Century Gothic" panose="020B0502020202020204" pitchFamily="34" charset="0"/>
              </a:rPr>
              <a:t>Projections</a:t>
            </a:r>
            <a:endParaRPr lang="en-US" sz="3500" dirty="0"/>
          </a:p>
        </p:txBody>
      </p:sp>
    </p:spTree>
    <p:extLst>
      <p:ext uri="{BB962C8B-B14F-4D97-AF65-F5344CB8AC3E}">
        <p14:creationId xmlns:p14="http://schemas.microsoft.com/office/powerpoint/2010/main" val="1890651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794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Russian</a:t>
            </a:r>
            <a:r>
              <a:rPr lang="es-CO" sz="2000" b="1" dirty="0">
                <a:solidFill>
                  <a:schemeClr val="bg1">
                    <a:lumMod val="50000"/>
                  </a:schemeClr>
                </a:solidFill>
                <a:latin typeface="Century Gothic" panose="020B0502020202020204" pitchFamily="34" charset="0"/>
              </a:rPr>
              <a:t> Food Inflation</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327849114"/>
              </p:ext>
            </p:extLst>
          </p:nvPr>
        </p:nvGraphicFramePr>
        <p:xfrm>
          <a:off x="794292" y="5257800"/>
          <a:ext cx="7555416" cy="888200"/>
        </p:xfrm>
        <a:graphic>
          <a:graphicData uri="http://schemas.openxmlformats.org/drawingml/2006/table">
            <a:tbl>
              <a:tblPr firstRow="1" bandRow="1">
                <a:tableStyleId>{5C22544A-7EE6-4342-B048-85BDC9FD1C3A}</a:tableStyleId>
              </a:tblPr>
              <a:tblGrid>
                <a:gridCol w="944427">
                  <a:extLst>
                    <a:ext uri="{9D8B030D-6E8A-4147-A177-3AD203B41FA5}">
                      <a16:colId xmlns:a16="http://schemas.microsoft.com/office/drawing/2014/main" val="20000"/>
                    </a:ext>
                  </a:extLst>
                </a:gridCol>
                <a:gridCol w="944427">
                  <a:extLst>
                    <a:ext uri="{9D8B030D-6E8A-4147-A177-3AD203B41FA5}">
                      <a16:colId xmlns:a16="http://schemas.microsoft.com/office/drawing/2014/main" val="20001"/>
                    </a:ext>
                  </a:extLst>
                </a:gridCol>
                <a:gridCol w="944427">
                  <a:extLst>
                    <a:ext uri="{9D8B030D-6E8A-4147-A177-3AD203B41FA5}">
                      <a16:colId xmlns:a16="http://schemas.microsoft.com/office/drawing/2014/main" val="20002"/>
                    </a:ext>
                  </a:extLst>
                </a:gridCol>
                <a:gridCol w="944427">
                  <a:extLst>
                    <a:ext uri="{9D8B030D-6E8A-4147-A177-3AD203B41FA5}">
                      <a16:colId xmlns:a16="http://schemas.microsoft.com/office/drawing/2014/main" val="20003"/>
                    </a:ext>
                  </a:extLst>
                </a:gridCol>
                <a:gridCol w="944427">
                  <a:extLst>
                    <a:ext uri="{9D8B030D-6E8A-4147-A177-3AD203B41FA5}">
                      <a16:colId xmlns:a16="http://schemas.microsoft.com/office/drawing/2014/main" val="20004"/>
                    </a:ext>
                  </a:extLst>
                </a:gridCol>
                <a:gridCol w="944427">
                  <a:extLst>
                    <a:ext uri="{9D8B030D-6E8A-4147-A177-3AD203B41FA5}">
                      <a16:colId xmlns:a16="http://schemas.microsoft.com/office/drawing/2014/main" val="20005"/>
                    </a:ext>
                  </a:extLst>
                </a:gridCol>
                <a:gridCol w="944427">
                  <a:extLst>
                    <a:ext uri="{9D8B030D-6E8A-4147-A177-3AD203B41FA5}">
                      <a16:colId xmlns:a16="http://schemas.microsoft.com/office/drawing/2014/main" val="20006"/>
                    </a:ext>
                  </a:extLst>
                </a:gridCol>
                <a:gridCol w="944427">
                  <a:extLst>
                    <a:ext uri="{9D8B030D-6E8A-4147-A177-3AD203B41FA5}">
                      <a16:colId xmlns:a16="http://schemas.microsoft.com/office/drawing/2014/main" val="20007"/>
                    </a:ext>
                  </a:extLst>
                </a:gridCol>
              </a:tblGrid>
              <a:tr h="419100">
                <a:tc>
                  <a:txBody>
                    <a:bodyPr/>
                    <a:lstStyle/>
                    <a:p>
                      <a:pPr algn="ctr"/>
                      <a:r>
                        <a:rPr lang="en-US" sz="1400" b="1" dirty="0"/>
                        <a:t>Forecast</a:t>
                      </a:r>
                    </a:p>
                  </a:txBody>
                  <a:tcPr marL="103340" marR="103340" marT="51670" marB="51670"/>
                </a:tc>
                <a:tc>
                  <a:txBody>
                    <a:bodyPr/>
                    <a:lstStyle/>
                    <a:p>
                      <a:pPr algn="ctr"/>
                      <a:r>
                        <a:rPr lang="en-US" sz="1400" b="1" dirty="0"/>
                        <a:t>Actual</a:t>
                      </a:r>
                    </a:p>
                  </a:txBody>
                  <a:tcPr marL="103340" marR="103340" marT="51670" marB="51670"/>
                </a:tc>
                <a:tc>
                  <a:txBody>
                    <a:bodyPr/>
                    <a:lstStyle/>
                    <a:p>
                      <a:pPr algn="ctr"/>
                      <a:r>
                        <a:rPr lang="en-US" sz="1400" b="1" dirty="0"/>
                        <a:t>Q1/16</a:t>
                      </a:r>
                    </a:p>
                  </a:txBody>
                  <a:tcPr marL="103340" marR="103340" marT="51670" marB="51670"/>
                </a:tc>
                <a:tc>
                  <a:txBody>
                    <a:bodyPr/>
                    <a:lstStyle/>
                    <a:p>
                      <a:pPr algn="ctr"/>
                      <a:r>
                        <a:rPr lang="en-US" sz="1400" b="1" dirty="0"/>
                        <a:t>Q2/16</a:t>
                      </a:r>
                    </a:p>
                  </a:txBody>
                  <a:tcPr marL="103340" marR="103340" marT="51670" marB="51670"/>
                </a:tc>
                <a:tc>
                  <a:txBody>
                    <a:bodyPr/>
                    <a:lstStyle/>
                    <a:p>
                      <a:pPr algn="ctr"/>
                      <a:r>
                        <a:rPr lang="en-US" sz="1400" b="1" dirty="0"/>
                        <a:t>Q3/16</a:t>
                      </a:r>
                    </a:p>
                  </a:txBody>
                  <a:tcPr marL="103340" marR="103340" marT="51670" marB="51670"/>
                </a:tc>
                <a:tc>
                  <a:txBody>
                    <a:bodyPr/>
                    <a:lstStyle/>
                    <a:p>
                      <a:pPr algn="ctr"/>
                      <a:r>
                        <a:rPr lang="en-US" sz="1400" b="1" dirty="0"/>
                        <a:t>Q4/16</a:t>
                      </a:r>
                    </a:p>
                  </a:txBody>
                  <a:tcPr marL="103340" marR="103340" marT="51670" marB="51670"/>
                </a:tc>
                <a:tc>
                  <a:txBody>
                    <a:bodyPr/>
                    <a:lstStyle/>
                    <a:p>
                      <a:pPr algn="ctr"/>
                      <a:r>
                        <a:rPr lang="en-US" sz="1400" b="1" dirty="0"/>
                        <a:t>2020</a:t>
                      </a:r>
                    </a:p>
                  </a:txBody>
                  <a:tcPr marL="103340" marR="103340" marT="51670" marB="51670"/>
                </a:tc>
                <a:tc>
                  <a:txBody>
                    <a:bodyPr/>
                    <a:lstStyle/>
                    <a:p>
                      <a:pPr algn="ctr"/>
                      <a:r>
                        <a:rPr lang="en-US" sz="1400" b="1" dirty="0"/>
                        <a:t>Unit</a:t>
                      </a:r>
                    </a:p>
                  </a:txBody>
                  <a:tcPr marL="103340" marR="103340" marT="51670" marB="51670"/>
                </a:tc>
                <a:extLst>
                  <a:ext uri="{0D108BD9-81ED-4DB2-BD59-A6C34878D82A}">
                    <a16:rowId xmlns:a16="http://schemas.microsoft.com/office/drawing/2014/main" val="10000"/>
                  </a:ext>
                </a:extLst>
              </a:tr>
              <a:tr h="419100">
                <a:tc>
                  <a:txBody>
                    <a:bodyPr/>
                    <a:lstStyle/>
                    <a:p>
                      <a:pPr algn="ctr"/>
                      <a:r>
                        <a:rPr lang="en-US" sz="1200" dirty="0"/>
                        <a:t>Food Inflation</a:t>
                      </a:r>
                    </a:p>
                  </a:txBody>
                  <a:tcPr marL="103340" marR="103340" marT="51670" marB="51670"/>
                </a:tc>
                <a:tc>
                  <a:txBody>
                    <a:bodyPr/>
                    <a:lstStyle/>
                    <a:p>
                      <a:pPr algn="ctr"/>
                      <a:r>
                        <a:rPr lang="en-US" sz="1200" dirty="0"/>
                        <a:t>14.8</a:t>
                      </a:r>
                    </a:p>
                  </a:txBody>
                  <a:tcPr marL="103340" marR="103340" marT="51670" marB="51670"/>
                </a:tc>
                <a:tc>
                  <a:txBody>
                    <a:bodyPr/>
                    <a:lstStyle/>
                    <a:p>
                      <a:pPr algn="ctr"/>
                      <a:r>
                        <a:rPr lang="en-US" sz="1200" dirty="0"/>
                        <a:t>11</a:t>
                      </a:r>
                    </a:p>
                  </a:txBody>
                  <a:tcPr marL="103340" marR="103340" marT="51670" marB="51670"/>
                </a:tc>
                <a:tc>
                  <a:txBody>
                    <a:bodyPr/>
                    <a:lstStyle/>
                    <a:p>
                      <a:pPr algn="ctr"/>
                      <a:r>
                        <a:rPr lang="en-US" sz="1200" dirty="0"/>
                        <a:t>7.91</a:t>
                      </a:r>
                    </a:p>
                  </a:txBody>
                  <a:tcPr marL="103340" marR="103340" marT="51670" marB="51670"/>
                </a:tc>
                <a:tc>
                  <a:txBody>
                    <a:bodyPr/>
                    <a:lstStyle/>
                    <a:p>
                      <a:pPr algn="ctr"/>
                      <a:r>
                        <a:rPr lang="en-US" sz="1200" dirty="0"/>
                        <a:t>6.8</a:t>
                      </a:r>
                    </a:p>
                  </a:txBody>
                  <a:tcPr marL="103340" marR="103340" marT="51670" marB="51670"/>
                </a:tc>
                <a:tc>
                  <a:txBody>
                    <a:bodyPr/>
                    <a:lstStyle/>
                    <a:p>
                      <a:pPr algn="ctr"/>
                      <a:r>
                        <a:rPr lang="en-US" sz="1200" dirty="0"/>
                        <a:t>11.35</a:t>
                      </a:r>
                    </a:p>
                  </a:txBody>
                  <a:tcPr marL="103340" marR="103340" marT="51670" marB="51670"/>
                </a:tc>
                <a:tc>
                  <a:txBody>
                    <a:bodyPr/>
                    <a:lstStyle/>
                    <a:p>
                      <a:pPr algn="ctr"/>
                      <a:r>
                        <a:rPr lang="en-US" sz="1200" dirty="0"/>
                        <a:t>5.7</a:t>
                      </a:r>
                    </a:p>
                  </a:txBody>
                  <a:tcPr marL="103340" marR="103340" marT="51670" marB="51670"/>
                </a:tc>
                <a:tc>
                  <a:txBody>
                    <a:bodyPr/>
                    <a:lstStyle/>
                    <a:p>
                      <a:pPr algn="ctr"/>
                      <a:r>
                        <a:rPr lang="en-US" sz="1200" dirty="0"/>
                        <a:t>Percent</a:t>
                      </a:r>
                    </a:p>
                  </a:txBody>
                  <a:tcPr marL="103340" marR="103340" marT="51670" marB="51670"/>
                </a:tc>
                <a:extLst>
                  <a:ext uri="{0D108BD9-81ED-4DB2-BD59-A6C34878D82A}">
                    <a16:rowId xmlns:a16="http://schemas.microsoft.com/office/drawing/2014/main" val="10001"/>
                  </a:ext>
                </a:extLst>
              </a:tr>
            </a:tbl>
          </a:graphicData>
        </a:graphic>
      </p:graphicFrame>
      <p:pic>
        <p:nvPicPr>
          <p:cNvPr id="5122" name="Picture 2" descr="Russia Food Infl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524000"/>
            <a:ext cx="69532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cdn.moneycrashers.com/wp-content/uploads/2011/03/tips-inflation.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8000" y1="7653" x2="33000" y2="13776"/>
                        <a14:foregroundMark x1="22500" y1="15306" x2="22000" y2="47959"/>
                        <a14:foregroundMark x1="70000" y1="12245" x2="91000" y2="4592"/>
                        <a14:foregroundMark x1="65000" y1="94388" x2="91500" y2="92857"/>
                        <a14:foregroundMark x1="96500" y1="93367" x2="90000" y2="93367"/>
                        <a14:foregroundMark x1="51000" y1="94388" x2="66500" y2="93878"/>
                        <a14:foregroundMark x1="49500" y1="94898" x2="49500" y2="94898"/>
                      </a14:backgroundRemoval>
                    </a14:imgEffect>
                  </a14:imgLayer>
                </a14:imgProps>
              </a:ext>
              <a:ext uri="{28A0092B-C50C-407E-A947-70E740481C1C}">
                <a14:useLocalDpi xmlns:a14="http://schemas.microsoft.com/office/drawing/2010/main" val="0"/>
              </a:ext>
            </a:extLst>
          </a:blip>
          <a:srcRect/>
          <a:stretch>
            <a:fillRect/>
          </a:stretch>
        </p:blipFill>
        <p:spPr bwMode="auto">
          <a:xfrm>
            <a:off x="7619999" y="160338"/>
            <a:ext cx="1088571"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1" descr="http://fla.fg-a.com/flags/russia-flag-butt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338919"/>
            <a:ext cx="688094"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6299158"/>
            <a:ext cx="5029200" cy="253916"/>
          </a:xfrm>
          <a:prstGeom prst="rect">
            <a:avLst/>
          </a:prstGeom>
          <a:noFill/>
        </p:spPr>
        <p:txBody>
          <a:bodyPr wrap="square" rtlCol="0">
            <a:spAutoFit/>
          </a:bodyPr>
          <a:lstStyle/>
          <a:p>
            <a:r>
              <a:rPr lang="en-US" sz="1050" dirty="0"/>
              <a:t>Source: http://www.tradingeconomics.com/russia/food-inflation/forecast</a:t>
            </a:r>
          </a:p>
        </p:txBody>
      </p:sp>
      <p:sp>
        <p:nvSpPr>
          <p:cNvPr id="16" name="Rectangle 15"/>
          <p:cNvSpPr/>
          <p:nvPr/>
        </p:nvSpPr>
        <p:spPr>
          <a:xfrm>
            <a:off x="3262186" y="329820"/>
            <a:ext cx="2619628" cy="646331"/>
          </a:xfrm>
          <a:prstGeom prst="rect">
            <a:avLst/>
          </a:prstGeom>
        </p:spPr>
        <p:txBody>
          <a:bodyPr wrap="none">
            <a:spAutoFit/>
          </a:bodyPr>
          <a:lstStyle/>
          <a:p>
            <a:r>
              <a:rPr lang="es-CO" sz="3500" b="1" dirty="0" err="1">
                <a:solidFill>
                  <a:srgbClr val="23572D"/>
                </a:solidFill>
                <a:latin typeface="Century Gothic" panose="020B0502020202020204" pitchFamily="34" charset="0"/>
              </a:rPr>
              <a:t>Projections</a:t>
            </a:r>
            <a:endParaRPr lang="en-US" sz="3500" dirty="0"/>
          </a:p>
        </p:txBody>
      </p:sp>
    </p:spTree>
    <p:extLst>
      <p:ext uri="{BB962C8B-B14F-4D97-AF65-F5344CB8AC3E}">
        <p14:creationId xmlns:p14="http://schemas.microsoft.com/office/powerpoint/2010/main" val="218311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794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Russian</a:t>
            </a:r>
            <a:r>
              <a:rPr lang="es-CO" sz="2000" b="1" dirty="0">
                <a:solidFill>
                  <a:schemeClr val="bg1">
                    <a:lumMod val="50000"/>
                  </a:schemeClr>
                </a:solidFill>
                <a:latin typeface="Century Gothic" panose="020B0502020202020204" pitchFamily="34" charset="0"/>
              </a:rPr>
              <a:t> Consumer Price Index</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616177025"/>
              </p:ext>
            </p:extLst>
          </p:nvPr>
        </p:nvGraphicFramePr>
        <p:xfrm>
          <a:off x="794292" y="5257800"/>
          <a:ext cx="7555416" cy="888200"/>
        </p:xfrm>
        <a:graphic>
          <a:graphicData uri="http://schemas.openxmlformats.org/drawingml/2006/table">
            <a:tbl>
              <a:tblPr firstRow="1" bandRow="1">
                <a:tableStyleId>{5C22544A-7EE6-4342-B048-85BDC9FD1C3A}</a:tableStyleId>
              </a:tblPr>
              <a:tblGrid>
                <a:gridCol w="944427">
                  <a:extLst>
                    <a:ext uri="{9D8B030D-6E8A-4147-A177-3AD203B41FA5}">
                      <a16:colId xmlns:a16="http://schemas.microsoft.com/office/drawing/2014/main" val="20000"/>
                    </a:ext>
                  </a:extLst>
                </a:gridCol>
                <a:gridCol w="944427">
                  <a:extLst>
                    <a:ext uri="{9D8B030D-6E8A-4147-A177-3AD203B41FA5}">
                      <a16:colId xmlns:a16="http://schemas.microsoft.com/office/drawing/2014/main" val="20001"/>
                    </a:ext>
                  </a:extLst>
                </a:gridCol>
                <a:gridCol w="944427">
                  <a:extLst>
                    <a:ext uri="{9D8B030D-6E8A-4147-A177-3AD203B41FA5}">
                      <a16:colId xmlns:a16="http://schemas.microsoft.com/office/drawing/2014/main" val="20002"/>
                    </a:ext>
                  </a:extLst>
                </a:gridCol>
                <a:gridCol w="944427">
                  <a:extLst>
                    <a:ext uri="{9D8B030D-6E8A-4147-A177-3AD203B41FA5}">
                      <a16:colId xmlns:a16="http://schemas.microsoft.com/office/drawing/2014/main" val="20003"/>
                    </a:ext>
                  </a:extLst>
                </a:gridCol>
                <a:gridCol w="944427">
                  <a:extLst>
                    <a:ext uri="{9D8B030D-6E8A-4147-A177-3AD203B41FA5}">
                      <a16:colId xmlns:a16="http://schemas.microsoft.com/office/drawing/2014/main" val="20004"/>
                    </a:ext>
                  </a:extLst>
                </a:gridCol>
                <a:gridCol w="944427">
                  <a:extLst>
                    <a:ext uri="{9D8B030D-6E8A-4147-A177-3AD203B41FA5}">
                      <a16:colId xmlns:a16="http://schemas.microsoft.com/office/drawing/2014/main" val="20005"/>
                    </a:ext>
                  </a:extLst>
                </a:gridCol>
                <a:gridCol w="944427">
                  <a:extLst>
                    <a:ext uri="{9D8B030D-6E8A-4147-A177-3AD203B41FA5}">
                      <a16:colId xmlns:a16="http://schemas.microsoft.com/office/drawing/2014/main" val="20006"/>
                    </a:ext>
                  </a:extLst>
                </a:gridCol>
                <a:gridCol w="944427">
                  <a:extLst>
                    <a:ext uri="{9D8B030D-6E8A-4147-A177-3AD203B41FA5}">
                      <a16:colId xmlns:a16="http://schemas.microsoft.com/office/drawing/2014/main" val="20007"/>
                    </a:ext>
                  </a:extLst>
                </a:gridCol>
              </a:tblGrid>
              <a:tr h="419100">
                <a:tc>
                  <a:txBody>
                    <a:bodyPr/>
                    <a:lstStyle/>
                    <a:p>
                      <a:pPr algn="ctr"/>
                      <a:r>
                        <a:rPr lang="en-US" sz="1400" b="1" dirty="0"/>
                        <a:t>Forecast</a:t>
                      </a:r>
                    </a:p>
                  </a:txBody>
                  <a:tcPr marL="103340" marR="103340" marT="51670" marB="51670"/>
                </a:tc>
                <a:tc>
                  <a:txBody>
                    <a:bodyPr/>
                    <a:lstStyle/>
                    <a:p>
                      <a:pPr algn="ctr"/>
                      <a:r>
                        <a:rPr lang="en-US" sz="1400" b="1" dirty="0"/>
                        <a:t>Actual</a:t>
                      </a:r>
                    </a:p>
                  </a:txBody>
                  <a:tcPr marL="103340" marR="103340" marT="51670" marB="51670"/>
                </a:tc>
                <a:tc>
                  <a:txBody>
                    <a:bodyPr/>
                    <a:lstStyle/>
                    <a:p>
                      <a:pPr algn="ctr"/>
                      <a:r>
                        <a:rPr lang="en-US" sz="1400" b="1" dirty="0"/>
                        <a:t>Q1/16</a:t>
                      </a:r>
                    </a:p>
                  </a:txBody>
                  <a:tcPr marL="103340" marR="103340" marT="51670" marB="51670"/>
                </a:tc>
                <a:tc>
                  <a:txBody>
                    <a:bodyPr/>
                    <a:lstStyle/>
                    <a:p>
                      <a:pPr algn="ctr"/>
                      <a:r>
                        <a:rPr lang="en-US" sz="1400" b="1" dirty="0"/>
                        <a:t>Q2/16</a:t>
                      </a:r>
                    </a:p>
                  </a:txBody>
                  <a:tcPr marL="103340" marR="103340" marT="51670" marB="51670"/>
                </a:tc>
                <a:tc>
                  <a:txBody>
                    <a:bodyPr/>
                    <a:lstStyle/>
                    <a:p>
                      <a:pPr algn="ctr"/>
                      <a:r>
                        <a:rPr lang="en-US" sz="1400" b="1" dirty="0"/>
                        <a:t>Q3/16</a:t>
                      </a:r>
                    </a:p>
                  </a:txBody>
                  <a:tcPr marL="103340" marR="103340" marT="51670" marB="51670"/>
                </a:tc>
                <a:tc>
                  <a:txBody>
                    <a:bodyPr/>
                    <a:lstStyle/>
                    <a:p>
                      <a:pPr algn="ctr"/>
                      <a:r>
                        <a:rPr lang="en-US" sz="1400" b="1" dirty="0"/>
                        <a:t>Q4/16</a:t>
                      </a:r>
                    </a:p>
                  </a:txBody>
                  <a:tcPr marL="103340" marR="103340" marT="51670" marB="51670"/>
                </a:tc>
                <a:tc>
                  <a:txBody>
                    <a:bodyPr/>
                    <a:lstStyle/>
                    <a:p>
                      <a:pPr algn="ctr"/>
                      <a:r>
                        <a:rPr lang="en-US" sz="1400" b="1" dirty="0"/>
                        <a:t>2020</a:t>
                      </a:r>
                    </a:p>
                  </a:txBody>
                  <a:tcPr marL="103340" marR="103340" marT="51670" marB="51670"/>
                </a:tc>
                <a:tc>
                  <a:txBody>
                    <a:bodyPr/>
                    <a:lstStyle/>
                    <a:p>
                      <a:pPr algn="ctr"/>
                      <a:r>
                        <a:rPr lang="en-US" sz="1400" b="1" dirty="0"/>
                        <a:t>Unit</a:t>
                      </a:r>
                    </a:p>
                  </a:txBody>
                  <a:tcPr marL="103340" marR="103340" marT="51670" marB="51670"/>
                </a:tc>
                <a:extLst>
                  <a:ext uri="{0D108BD9-81ED-4DB2-BD59-A6C34878D82A}">
                    <a16:rowId xmlns:a16="http://schemas.microsoft.com/office/drawing/2014/main" val="10000"/>
                  </a:ext>
                </a:extLst>
              </a:tr>
              <a:tr h="419100">
                <a:tc>
                  <a:txBody>
                    <a:bodyPr/>
                    <a:lstStyle/>
                    <a:p>
                      <a:pPr algn="ctr"/>
                      <a:r>
                        <a:rPr lang="en-US" sz="1200" dirty="0"/>
                        <a:t>Consumer Price Index</a:t>
                      </a:r>
                    </a:p>
                  </a:txBody>
                  <a:tcPr marL="103340" marR="103340" marT="51670" marB="51670"/>
                </a:tc>
                <a:tc>
                  <a:txBody>
                    <a:bodyPr/>
                    <a:lstStyle/>
                    <a:p>
                      <a:pPr algn="ctr"/>
                      <a:r>
                        <a:rPr lang="en-US" sz="1200" dirty="0"/>
                        <a:t>510</a:t>
                      </a:r>
                    </a:p>
                  </a:txBody>
                  <a:tcPr marL="103340" marR="103340" marT="51670" marB="51670"/>
                </a:tc>
                <a:tc>
                  <a:txBody>
                    <a:bodyPr/>
                    <a:lstStyle/>
                    <a:p>
                      <a:pPr algn="ctr"/>
                      <a:r>
                        <a:rPr lang="en-US" sz="1200" dirty="0"/>
                        <a:t>505</a:t>
                      </a:r>
                    </a:p>
                  </a:txBody>
                  <a:tcPr marL="103340" marR="103340" marT="51670" marB="51670"/>
                </a:tc>
                <a:tc>
                  <a:txBody>
                    <a:bodyPr/>
                    <a:lstStyle/>
                    <a:p>
                      <a:pPr algn="ctr"/>
                      <a:r>
                        <a:rPr lang="en-US" sz="1200" dirty="0"/>
                        <a:t>522</a:t>
                      </a:r>
                    </a:p>
                  </a:txBody>
                  <a:tcPr marL="103340" marR="103340" marT="51670" marB="51670"/>
                </a:tc>
                <a:tc>
                  <a:txBody>
                    <a:bodyPr/>
                    <a:lstStyle/>
                    <a:p>
                      <a:pPr algn="ctr"/>
                      <a:r>
                        <a:rPr lang="en-US" sz="1200" dirty="0"/>
                        <a:t>530</a:t>
                      </a:r>
                    </a:p>
                  </a:txBody>
                  <a:tcPr marL="103340" marR="103340" marT="51670" marB="51670"/>
                </a:tc>
                <a:tc>
                  <a:txBody>
                    <a:bodyPr/>
                    <a:lstStyle/>
                    <a:p>
                      <a:pPr algn="ctr"/>
                      <a:r>
                        <a:rPr lang="en-US" sz="1200" dirty="0"/>
                        <a:t>540</a:t>
                      </a:r>
                    </a:p>
                  </a:txBody>
                  <a:tcPr marL="103340" marR="103340" marT="51670" marB="51670"/>
                </a:tc>
                <a:tc>
                  <a:txBody>
                    <a:bodyPr/>
                    <a:lstStyle/>
                    <a:p>
                      <a:pPr algn="ctr"/>
                      <a:r>
                        <a:rPr lang="en-US" sz="1200" dirty="0"/>
                        <a:t>622</a:t>
                      </a:r>
                    </a:p>
                  </a:txBody>
                  <a:tcPr marL="103340" marR="103340" marT="51670" marB="51670"/>
                </a:tc>
                <a:tc>
                  <a:txBody>
                    <a:bodyPr/>
                    <a:lstStyle/>
                    <a:p>
                      <a:pPr algn="ctr"/>
                      <a:r>
                        <a:rPr lang="en-US" sz="1200" dirty="0"/>
                        <a:t>Index Points</a:t>
                      </a:r>
                    </a:p>
                  </a:txBody>
                  <a:tcPr marL="103340" marR="103340" marT="51670" marB="51670"/>
                </a:tc>
                <a:extLst>
                  <a:ext uri="{0D108BD9-81ED-4DB2-BD59-A6C34878D82A}">
                    <a16:rowId xmlns:a16="http://schemas.microsoft.com/office/drawing/2014/main" val="10001"/>
                  </a:ext>
                </a:extLst>
              </a:tr>
            </a:tbl>
          </a:graphicData>
        </a:graphic>
      </p:graphicFrame>
      <p:pic>
        <p:nvPicPr>
          <p:cNvPr id="6146" name="Picture 2" descr="Russia Consumer Price Index (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676400"/>
            <a:ext cx="69532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blog.blominvestbank.com/wp-content/uploads/2015/04/cpi-1-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164558" y="7937"/>
            <a:ext cx="1768134" cy="111922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1" descr="http://fla.fg-a.com/flags/russia-flag-butt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3200" y="338919"/>
            <a:ext cx="688094"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6299158"/>
            <a:ext cx="5029200" cy="253916"/>
          </a:xfrm>
          <a:prstGeom prst="rect">
            <a:avLst/>
          </a:prstGeom>
          <a:noFill/>
        </p:spPr>
        <p:txBody>
          <a:bodyPr wrap="square" rtlCol="0">
            <a:spAutoFit/>
          </a:bodyPr>
          <a:lstStyle/>
          <a:p>
            <a:r>
              <a:rPr lang="en-US" sz="1050" dirty="0"/>
              <a:t>Source: http://www.tradingeconomics.com/russia/consumer-price-index-cpi</a:t>
            </a:r>
          </a:p>
        </p:txBody>
      </p:sp>
      <p:sp>
        <p:nvSpPr>
          <p:cNvPr id="13" name="Rectangle 12"/>
          <p:cNvSpPr/>
          <p:nvPr/>
        </p:nvSpPr>
        <p:spPr>
          <a:xfrm>
            <a:off x="3262186" y="329820"/>
            <a:ext cx="2619628" cy="646331"/>
          </a:xfrm>
          <a:prstGeom prst="rect">
            <a:avLst/>
          </a:prstGeom>
        </p:spPr>
        <p:txBody>
          <a:bodyPr wrap="none">
            <a:spAutoFit/>
          </a:bodyPr>
          <a:lstStyle/>
          <a:p>
            <a:r>
              <a:rPr lang="es-CO" sz="3500" b="1" dirty="0" err="1">
                <a:solidFill>
                  <a:srgbClr val="23572D"/>
                </a:solidFill>
                <a:latin typeface="Century Gothic" panose="020B0502020202020204" pitchFamily="34" charset="0"/>
              </a:rPr>
              <a:t>Projections</a:t>
            </a:r>
            <a:endParaRPr lang="en-US" sz="3500" dirty="0"/>
          </a:p>
        </p:txBody>
      </p:sp>
    </p:spTree>
    <p:extLst>
      <p:ext uri="{BB962C8B-B14F-4D97-AF65-F5344CB8AC3E}">
        <p14:creationId xmlns:p14="http://schemas.microsoft.com/office/powerpoint/2010/main" val="16914124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794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Colombian</a:t>
            </a:r>
            <a:r>
              <a:rPr lang="es-CO" sz="2000" b="1" dirty="0">
                <a:solidFill>
                  <a:schemeClr val="bg1">
                    <a:lumMod val="50000"/>
                  </a:schemeClr>
                </a:solidFill>
                <a:latin typeface="Century Gothic" panose="020B0502020202020204" pitchFamily="34" charset="0"/>
              </a:rPr>
              <a:t> Peso</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2081880054"/>
              </p:ext>
            </p:extLst>
          </p:nvPr>
        </p:nvGraphicFramePr>
        <p:xfrm>
          <a:off x="1266506" y="5257800"/>
          <a:ext cx="6610989" cy="838200"/>
        </p:xfrm>
        <a:graphic>
          <a:graphicData uri="http://schemas.openxmlformats.org/drawingml/2006/table">
            <a:tbl>
              <a:tblPr firstRow="1" bandRow="1">
                <a:tableStyleId>{5C22544A-7EE6-4342-B048-85BDC9FD1C3A}</a:tableStyleId>
              </a:tblPr>
              <a:tblGrid>
                <a:gridCol w="944427">
                  <a:extLst>
                    <a:ext uri="{9D8B030D-6E8A-4147-A177-3AD203B41FA5}">
                      <a16:colId xmlns:a16="http://schemas.microsoft.com/office/drawing/2014/main" val="20000"/>
                    </a:ext>
                  </a:extLst>
                </a:gridCol>
                <a:gridCol w="944427">
                  <a:extLst>
                    <a:ext uri="{9D8B030D-6E8A-4147-A177-3AD203B41FA5}">
                      <a16:colId xmlns:a16="http://schemas.microsoft.com/office/drawing/2014/main" val="20001"/>
                    </a:ext>
                  </a:extLst>
                </a:gridCol>
                <a:gridCol w="944427">
                  <a:extLst>
                    <a:ext uri="{9D8B030D-6E8A-4147-A177-3AD203B41FA5}">
                      <a16:colId xmlns:a16="http://schemas.microsoft.com/office/drawing/2014/main" val="20002"/>
                    </a:ext>
                  </a:extLst>
                </a:gridCol>
                <a:gridCol w="944427">
                  <a:extLst>
                    <a:ext uri="{9D8B030D-6E8A-4147-A177-3AD203B41FA5}">
                      <a16:colId xmlns:a16="http://schemas.microsoft.com/office/drawing/2014/main" val="20003"/>
                    </a:ext>
                  </a:extLst>
                </a:gridCol>
                <a:gridCol w="944427">
                  <a:extLst>
                    <a:ext uri="{9D8B030D-6E8A-4147-A177-3AD203B41FA5}">
                      <a16:colId xmlns:a16="http://schemas.microsoft.com/office/drawing/2014/main" val="20004"/>
                    </a:ext>
                  </a:extLst>
                </a:gridCol>
                <a:gridCol w="944427">
                  <a:extLst>
                    <a:ext uri="{9D8B030D-6E8A-4147-A177-3AD203B41FA5}">
                      <a16:colId xmlns:a16="http://schemas.microsoft.com/office/drawing/2014/main" val="20005"/>
                    </a:ext>
                  </a:extLst>
                </a:gridCol>
                <a:gridCol w="944427">
                  <a:extLst>
                    <a:ext uri="{9D8B030D-6E8A-4147-A177-3AD203B41FA5}">
                      <a16:colId xmlns:a16="http://schemas.microsoft.com/office/drawing/2014/main" val="20006"/>
                    </a:ext>
                  </a:extLst>
                </a:gridCol>
              </a:tblGrid>
              <a:tr h="419100">
                <a:tc>
                  <a:txBody>
                    <a:bodyPr/>
                    <a:lstStyle/>
                    <a:p>
                      <a:pPr algn="ctr"/>
                      <a:r>
                        <a:rPr lang="en-US" sz="1400" b="1" dirty="0"/>
                        <a:t>Forecast</a:t>
                      </a:r>
                    </a:p>
                  </a:txBody>
                  <a:tcPr marL="103340" marR="103340" marT="51670" marB="51670"/>
                </a:tc>
                <a:tc>
                  <a:txBody>
                    <a:bodyPr/>
                    <a:lstStyle/>
                    <a:p>
                      <a:pPr algn="ctr"/>
                      <a:r>
                        <a:rPr lang="en-US" sz="1400" b="1" dirty="0"/>
                        <a:t>Actual</a:t>
                      </a:r>
                    </a:p>
                  </a:txBody>
                  <a:tcPr marL="103340" marR="103340" marT="51670" marB="51670"/>
                </a:tc>
                <a:tc>
                  <a:txBody>
                    <a:bodyPr/>
                    <a:lstStyle/>
                    <a:p>
                      <a:pPr algn="ctr"/>
                      <a:r>
                        <a:rPr lang="en-US" sz="1400" b="1" dirty="0"/>
                        <a:t>Q1/16</a:t>
                      </a:r>
                    </a:p>
                  </a:txBody>
                  <a:tcPr marL="103340" marR="103340" marT="51670" marB="51670"/>
                </a:tc>
                <a:tc>
                  <a:txBody>
                    <a:bodyPr/>
                    <a:lstStyle/>
                    <a:p>
                      <a:pPr algn="ctr"/>
                      <a:r>
                        <a:rPr lang="en-US" sz="1400" b="1" dirty="0"/>
                        <a:t>Q2/16</a:t>
                      </a:r>
                    </a:p>
                  </a:txBody>
                  <a:tcPr marL="103340" marR="103340" marT="51670" marB="51670"/>
                </a:tc>
                <a:tc>
                  <a:txBody>
                    <a:bodyPr/>
                    <a:lstStyle/>
                    <a:p>
                      <a:pPr algn="ctr"/>
                      <a:r>
                        <a:rPr lang="en-US" sz="1400" b="1" dirty="0"/>
                        <a:t>Q3/16</a:t>
                      </a:r>
                    </a:p>
                  </a:txBody>
                  <a:tcPr marL="103340" marR="103340" marT="51670" marB="51670"/>
                </a:tc>
                <a:tc>
                  <a:txBody>
                    <a:bodyPr/>
                    <a:lstStyle/>
                    <a:p>
                      <a:pPr algn="ctr"/>
                      <a:r>
                        <a:rPr lang="en-US" sz="1400" b="1" dirty="0"/>
                        <a:t>Q4/16</a:t>
                      </a:r>
                    </a:p>
                  </a:txBody>
                  <a:tcPr marL="103340" marR="103340" marT="51670" marB="51670"/>
                </a:tc>
                <a:tc>
                  <a:txBody>
                    <a:bodyPr/>
                    <a:lstStyle/>
                    <a:p>
                      <a:pPr algn="ctr"/>
                      <a:r>
                        <a:rPr lang="en-US" sz="1400" b="1" dirty="0"/>
                        <a:t>2020</a:t>
                      </a:r>
                    </a:p>
                  </a:txBody>
                  <a:tcPr marL="103340" marR="103340" marT="51670" marB="51670"/>
                </a:tc>
                <a:extLst>
                  <a:ext uri="{0D108BD9-81ED-4DB2-BD59-A6C34878D82A}">
                    <a16:rowId xmlns:a16="http://schemas.microsoft.com/office/drawing/2014/main" val="10000"/>
                  </a:ext>
                </a:extLst>
              </a:tr>
              <a:tr h="419100">
                <a:tc>
                  <a:txBody>
                    <a:bodyPr/>
                    <a:lstStyle/>
                    <a:p>
                      <a:pPr algn="ctr"/>
                      <a:r>
                        <a:rPr lang="en-US" sz="1200" dirty="0"/>
                        <a:t>Currency</a:t>
                      </a:r>
                    </a:p>
                  </a:txBody>
                  <a:tcPr marL="103340" marR="103340" marT="51670" marB="51670"/>
                </a:tc>
                <a:tc>
                  <a:txBody>
                    <a:bodyPr/>
                    <a:lstStyle/>
                    <a:p>
                      <a:pPr algn="ctr"/>
                      <a:r>
                        <a:rPr lang="en-US" sz="1200" dirty="0"/>
                        <a:t>3310</a:t>
                      </a:r>
                    </a:p>
                  </a:txBody>
                  <a:tcPr marL="103340" marR="103340" marT="51670" marB="51670"/>
                </a:tc>
                <a:tc>
                  <a:txBody>
                    <a:bodyPr/>
                    <a:lstStyle/>
                    <a:p>
                      <a:pPr algn="ctr"/>
                      <a:r>
                        <a:rPr lang="en-US" sz="1200" dirty="0"/>
                        <a:t>3288</a:t>
                      </a:r>
                    </a:p>
                  </a:txBody>
                  <a:tcPr marL="103340" marR="103340" marT="51670" marB="51670"/>
                </a:tc>
                <a:tc>
                  <a:txBody>
                    <a:bodyPr/>
                    <a:lstStyle/>
                    <a:p>
                      <a:pPr algn="ctr"/>
                      <a:r>
                        <a:rPr lang="en-US" sz="1200" dirty="0"/>
                        <a:t>3353</a:t>
                      </a:r>
                    </a:p>
                  </a:txBody>
                  <a:tcPr marL="103340" marR="103340" marT="51670" marB="51670"/>
                </a:tc>
                <a:tc>
                  <a:txBody>
                    <a:bodyPr/>
                    <a:lstStyle/>
                    <a:p>
                      <a:pPr algn="ctr"/>
                      <a:r>
                        <a:rPr lang="en-US" sz="1200" dirty="0"/>
                        <a:t>3386</a:t>
                      </a:r>
                    </a:p>
                  </a:txBody>
                  <a:tcPr marL="103340" marR="103340" marT="51670" marB="51670"/>
                </a:tc>
                <a:tc>
                  <a:txBody>
                    <a:bodyPr/>
                    <a:lstStyle/>
                    <a:p>
                      <a:pPr algn="ctr"/>
                      <a:r>
                        <a:rPr lang="en-US" sz="1200" dirty="0"/>
                        <a:t>3418</a:t>
                      </a:r>
                    </a:p>
                  </a:txBody>
                  <a:tcPr marL="103340" marR="103340" marT="51670" marB="51670"/>
                </a:tc>
                <a:tc>
                  <a:txBody>
                    <a:bodyPr/>
                    <a:lstStyle/>
                    <a:p>
                      <a:pPr algn="ctr"/>
                      <a:r>
                        <a:rPr lang="en-US" sz="1200" dirty="0"/>
                        <a:t>2604</a:t>
                      </a:r>
                    </a:p>
                  </a:txBody>
                  <a:tcPr marL="103340" marR="103340" marT="51670" marB="51670"/>
                </a:tc>
                <a:extLst>
                  <a:ext uri="{0D108BD9-81ED-4DB2-BD59-A6C34878D82A}">
                    <a16:rowId xmlns:a16="http://schemas.microsoft.com/office/drawing/2014/main" val="10001"/>
                  </a:ext>
                </a:extLst>
              </a:tr>
            </a:tbl>
          </a:graphicData>
        </a:graphic>
      </p:graphicFrame>
      <p:pic>
        <p:nvPicPr>
          <p:cNvPr id="8194" name="Picture 2" descr="Colombian Pe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295400"/>
            <a:ext cx="69532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i.istockimg.com/file_thumbview_approve/48314776/5/stock-photo-48314776-stack-of-mexican-pesos.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4681" r="95745"/>
                    </a14:imgEffect>
                  </a14:imgLayer>
                </a14:imgProps>
              </a:ext>
              <a:ext uri="{28A0092B-C50C-407E-A947-70E740481C1C}">
                <a14:useLocalDpi xmlns:a14="http://schemas.microsoft.com/office/drawing/2010/main" val="0"/>
              </a:ext>
            </a:extLst>
          </a:blip>
          <a:srcRect/>
          <a:stretch>
            <a:fillRect/>
          </a:stretch>
        </p:blipFill>
        <p:spPr bwMode="auto">
          <a:xfrm>
            <a:off x="6936282" y="0"/>
            <a:ext cx="1930214" cy="131418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fla.fg-a.com/flags/colombia-flag-butt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745495" y="338919"/>
            <a:ext cx="685799" cy="6858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04800" y="6299158"/>
            <a:ext cx="5029200" cy="253916"/>
          </a:xfrm>
          <a:prstGeom prst="rect">
            <a:avLst/>
          </a:prstGeom>
          <a:noFill/>
        </p:spPr>
        <p:txBody>
          <a:bodyPr wrap="square" rtlCol="0">
            <a:spAutoFit/>
          </a:bodyPr>
          <a:lstStyle/>
          <a:p>
            <a:r>
              <a:rPr lang="en-US" sz="1050" dirty="0"/>
              <a:t>Source: http://www.tradingeconomics.com/colombia/currency/forecast</a:t>
            </a:r>
          </a:p>
        </p:txBody>
      </p:sp>
      <p:sp>
        <p:nvSpPr>
          <p:cNvPr id="15" name="Rectangle 14"/>
          <p:cNvSpPr/>
          <p:nvPr/>
        </p:nvSpPr>
        <p:spPr>
          <a:xfrm>
            <a:off x="3262186" y="329820"/>
            <a:ext cx="2619628" cy="646331"/>
          </a:xfrm>
          <a:prstGeom prst="rect">
            <a:avLst/>
          </a:prstGeom>
        </p:spPr>
        <p:txBody>
          <a:bodyPr wrap="none">
            <a:spAutoFit/>
          </a:bodyPr>
          <a:lstStyle/>
          <a:p>
            <a:r>
              <a:rPr lang="es-CO" sz="3500" b="1" dirty="0" err="1">
                <a:solidFill>
                  <a:srgbClr val="23572D"/>
                </a:solidFill>
                <a:latin typeface="Century Gothic" panose="020B0502020202020204" pitchFamily="34" charset="0"/>
              </a:rPr>
              <a:t>Projections</a:t>
            </a:r>
            <a:endParaRPr lang="en-US" sz="3500" dirty="0"/>
          </a:p>
        </p:txBody>
      </p:sp>
    </p:spTree>
    <p:extLst>
      <p:ext uri="{BB962C8B-B14F-4D97-AF65-F5344CB8AC3E}">
        <p14:creationId xmlns:p14="http://schemas.microsoft.com/office/powerpoint/2010/main" val="101434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9144000" cy="6858000"/>
          </a:xfrm>
          <a:prstGeom prst="frame">
            <a:avLst>
              <a:gd name="adj1" fmla="val 4626"/>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868362"/>
          </a:xfrm>
        </p:spPr>
        <p:txBody>
          <a:bodyPr>
            <a:normAutofit/>
          </a:bodyPr>
          <a:lstStyle/>
          <a:p>
            <a:r>
              <a:rPr lang="es-CO" sz="3500" b="1" dirty="0">
                <a:solidFill>
                  <a:srgbClr val="23572D"/>
                </a:solidFill>
                <a:latin typeface="Century Gothic" panose="020B0502020202020204" pitchFamily="34" charset="0"/>
              </a:rPr>
              <a:t>Mission</a:t>
            </a:r>
          </a:p>
        </p:txBody>
      </p:sp>
      <p:sp>
        <p:nvSpPr>
          <p:cNvPr id="3" name="Content Placeholder 2"/>
          <p:cNvSpPr>
            <a:spLocks noGrp="1"/>
          </p:cNvSpPr>
          <p:nvPr>
            <p:ph idx="1"/>
          </p:nvPr>
        </p:nvSpPr>
        <p:spPr>
          <a:xfrm>
            <a:off x="457200" y="1295400"/>
            <a:ext cx="8229600" cy="3505200"/>
          </a:xfrm>
        </p:spPr>
        <p:txBody>
          <a:bodyPr>
            <a:normAutofit lnSpcReduction="10000"/>
          </a:bodyPr>
          <a:lstStyle/>
          <a:p>
            <a:pPr marL="0" lvl="0" indent="0" algn="just">
              <a:spcBef>
                <a:spcPts val="0"/>
              </a:spcBef>
              <a:buNone/>
            </a:pPr>
            <a:r>
              <a:rPr lang="en-US" sz="1600" dirty="0">
                <a:solidFill>
                  <a:prstClr val="black"/>
                </a:solidFill>
                <a:latin typeface="Century Gothic"/>
              </a:rPr>
              <a:t>Gallon Exports, Inc.’s mission is to supply fruits and vegetables to St. Petersburg/Moscow wholesalers which are currently being poorly served by avocado importers located in Israel and Spain. </a:t>
            </a:r>
          </a:p>
          <a:p>
            <a:pPr marL="0" lvl="0" indent="0" algn="just">
              <a:spcBef>
                <a:spcPts val="0"/>
              </a:spcBef>
              <a:buNone/>
            </a:pPr>
            <a:endParaRPr lang="en-US" sz="1600" dirty="0">
              <a:solidFill>
                <a:prstClr val="black"/>
              </a:solidFill>
              <a:latin typeface="Century Gothic"/>
            </a:endParaRPr>
          </a:p>
          <a:p>
            <a:pPr marL="0" lvl="0" indent="0" algn="just">
              <a:spcBef>
                <a:spcPts val="0"/>
              </a:spcBef>
              <a:buNone/>
            </a:pPr>
            <a:r>
              <a:rPr lang="en-US" sz="1600" dirty="0">
                <a:solidFill>
                  <a:prstClr val="black"/>
                </a:solidFill>
                <a:latin typeface="Century Gothic"/>
              </a:rPr>
              <a:t>Raul Gallon, owner of Gallon Exports, Inc., will utilize his exporting background, his experience in the food retail market, as well as his contacts in Russia to bring in products that area customers demand.</a:t>
            </a:r>
          </a:p>
          <a:p>
            <a:pPr marL="0" lvl="0" indent="0">
              <a:spcBef>
                <a:spcPts val="0"/>
              </a:spcBef>
              <a:buNone/>
            </a:pPr>
            <a:endParaRPr lang="en-US" sz="1600" dirty="0">
              <a:solidFill>
                <a:prstClr val="black"/>
              </a:solidFill>
              <a:latin typeface="Century Gothic"/>
            </a:endParaRPr>
          </a:p>
          <a:p>
            <a:pPr marL="0" lvl="0" indent="0">
              <a:spcBef>
                <a:spcPts val="0"/>
              </a:spcBef>
              <a:buNone/>
            </a:pPr>
            <a:r>
              <a:rPr lang="en-US" sz="1600" b="1" dirty="0">
                <a:solidFill>
                  <a:srgbClr val="23572D"/>
                </a:solidFill>
                <a:latin typeface="Century Gothic"/>
              </a:rPr>
              <a:t>The keys to success in Gallon Exports, Inc.’s business are:</a:t>
            </a:r>
          </a:p>
          <a:p>
            <a:pPr marL="0" lvl="0" indent="0">
              <a:spcBef>
                <a:spcPts val="0"/>
              </a:spcBef>
              <a:buNone/>
            </a:pPr>
            <a:endParaRPr lang="en-US" sz="1600" b="1" dirty="0">
              <a:solidFill>
                <a:srgbClr val="23572D"/>
              </a:solidFill>
              <a:latin typeface="Century Gothic"/>
            </a:endParaRPr>
          </a:p>
          <a:p>
            <a:pPr lvl="0">
              <a:spcBef>
                <a:spcPts val="0"/>
              </a:spcBef>
              <a:buClr>
                <a:srgbClr val="23572D"/>
              </a:buClr>
              <a:buFont typeface="Wingdings" panose="05000000000000000000" pitchFamily="2" charset="2"/>
              <a:buChar char="v"/>
            </a:pPr>
            <a:r>
              <a:rPr lang="en-US" sz="1600" dirty="0">
                <a:solidFill>
                  <a:prstClr val="black"/>
                </a:solidFill>
                <a:latin typeface="Century Gothic"/>
              </a:rPr>
              <a:t>Offering items of a high quality-value which are not available everywhere. </a:t>
            </a:r>
          </a:p>
          <a:p>
            <a:pPr lvl="0">
              <a:spcBef>
                <a:spcPts val="0"/>
              </a:spcBef>
              <a:buClr>
                <a:srgbClr val="23572D"/>
              </a:buClr>
              <a:buFont typeface="Wingdings" panose="05000000000000000000" pitchFamily="2" charset="2"/>
              <a:buChar char="v"/>
            </a:pPr>
            <a:endParaRPr lang="en-US" sz="1600" dirty="0">
              <a:solidFill>
                <a:prstClr val="black"/>
              </a:solidFill>
              <a:latin typeface="Century Gothic"/>
            </a:endParaRPr>
          </a:p>
          <a:p>
            <a:pPr lvl="0">
              <a:spcBef>
                <a:spcPts val="0"/>
              </a:spcBef>
              <a:buClr>
                <a:srgbClr val="23572D"/>
              </a:buClr>
              <a:buFont typeface="Wingdings" panose="05000000000000000000" pitchFamily="2" charset="2"/>
              <a:buChar char="v"/>
            </a:pPr>
            <a:r>
              <a:rPr lang="en-US" sz="1600" dirty="0">
                <a:solidFill>
                  <a:prstClr val="black"/>
                </a:solidFill>
                <a:latin typeface="Century Gothic"/>
              </a:rPr>
              <a:t>Reliable and timely deliveries. </a:t>
            </a:r>
            <a:br>
              <a:rPr lang="en-US" sz="1600" dirty="0">
                <a:solidFill>
                  <a:prstClr val="black"/>
                </a:solidFill>
                <a:latin typeface="Century Gothic"/>
              </a:rPr>
            </a:br>
            <a:endParaRPr lang="en-US" sz="1600" dirty="0">
              <a:solidFill>
                <a:prstClr val="black"/>
              </a:solidFill>
              <a:latin typeface="Century Gothic"/>
            </a:endParaRPr>
          </a:p>
          <a:p>
            <a:pPr lvl="0">
              <a:spcBef>
                <a:spcPts val="0"/>
              </a:spcBef>
              <a:buClr>
                <a:srgbClr val="23572D"/>
              </a:buClr>
              <a:buFont typeface="Wingdings" panose="05000000000000000000" pitchFamily="2" charset="2"/>
              <a:buChar char="v"/>
            </a:pPr>
            <a:r>
              <a:rPr lang="en-US" sz="1600" dirty="0">
                <a:solidFill>
                  <a:prstClr val="black"/>
                </a:solidFill>
                <a:latin typeface="Century Gothic"/>
              </a:rPr>
              <a:t>A reliable administration.</a:t>
            </a: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5105400"/>
            <a:ext cx="2000250" cy="13335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38103" y="5105400"/>
            <a:ext cx="2000250" cy="13335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8200" y="5105400"/>
            <a:ext cx="2000250" cy="133350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22311" y="5105400"/>
            <a:ext cx="2000250" cy="1333500"/>
          </a:xfrm>
          <a:prstGeom prst="rect">
            <a:avLst/>
          </a:prstGeom>
        </p:spPr>
      </p:pic>
    </p:spTree>
    <p:custDataLst>
      <p:tags r:id="rId1"/>
    </p:custDataLst>
    <p:extLst>
      <p:ext uri="{BB962C8B-B14F-4D97-AF65-F5344CB8AC3E}">
        <p14:creationId xmlns:p14="http://schemas.microsoft.com/office/powerpoint/2010/main" val="186221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ame 13"/>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794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Colombian</a:t>
            </a:r>
            <a:r>
              <a:rPr lang="es-CO" sz="2000" b="1" dirty="0">
                <a:solidFill>
                  <a:schemeClr val="bg1">
                    <a:lumMod val="50000"/>
                  </a:schemeClr>
                </a:solidFill>
                <a:latin typeface="Century Gothic" panose="020B0502020202020204" pitchFamily="34" charset="0"/>
              </a:rPr>
              <a:t> Exports</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030726152"/>
              </p:ext>
            </p:extLst>
          </p:nvPr>
        </p:nvGraphicFramePr>
        <p:xfrm>
          <a:off x="794292" y="5257800"/>
          <a:ext cx="7555416" cy="838200"/>
        </p:xfrm>
        <a:graphic>
          <a:graphicData uri="http://schemas.openxmlformats.org/drawingml/2006/table">
            <a:tbl>
              <a:tblPr firstRow="1" bandRow="1">
                <a:tableStyleId>{5C22544A-7EE6-4342-B048-85BDC9FD1C3A}</a:tableStyleId>
              </a:tblPr>
              <a:tblGrid>
                <a:gridCol w="944427">
                  <a:extLst>
                    <a:ext uri="{9D8B030D-6E8A-4147-A177-3AD203B41FA5}">
                      <a16:colId xmlns:a16="http://schemas.microsoft.com/office/drawing/2014/main" val="20000"/>
                    </a:ext>
                  </a:extLst>
                </a:gridCol>
                <a:gridCol w="944427">
                  <a:extLst>
                    <a:ext uri="{9D8B030D-6E8A-4147-A177-3AD203B41FA5}">
                      <a16:colId xmlns:a16="http://schemas.microsoft.com/office/drawing/2014/main" val="20001"/>
                    </a:ext>
                  </a:extLst>
                </a:gridCol>
                <a:gridCol w="944427">
                  <a:extLst>
                    <a:ext uri="{9D8B030D-6E8A-4147-A177-3AD203B41FA5}">
                      <a16:colId xmlns:a16="http://schemas.microsoft.com/office/drawing/2014/main" val="20002"/>
                    </a:ext>
                  </a:extLst>
                </a:gridCol>
                <a:gridCol w="944427">
                  <a:extLst>
                    <a:ext uri="{9D8B030D-6E8A-4147-A177-3AD203B41FA5}">
                      <a16:colId xmlns:a16="http://schemas.microsoft.com/office/drawing/2014/main" val="20003"/>
                    </a:ext>
                  </a:extLst>
                </a:gridCol>
                <a:gridCol w="944427">
                  <a:extLst>
                    <a:ext uri="{9D8B030D-6E8A-4147-A177-3AD203B41FA5}">
                      <a16:colId xmlns:a16="http://schemas.microsoft.com/office/drawing/2014/main" val="20004"/>
                    </a:ext>
                  </a:extLst>
                </a:gridCol>
                <a:gridCol w="944427">
                  <a:extLst>
                    <a:ext uri="{9D8B030D-6E8A-4147-A177-3AD203B41FA5}">
                      <a16:colId xmlns:a16="http://schemas.microsoft.com/office/drawing/2014/main" val="20005"/>
                    </a:ext>
                  </a:extLst>
                </a:gridCol>
                <a:gridCol w="944427">
                  <a:extLst>
                    <a:ext uri="{9D8B030D-6E8A-4147-A177-3AD203B41FA5}">
                      <a16:colId xmlns:a16="http://schemas.microsoft.com/office/drawing/2014/main" val="20006"/>
                    </a:ext>
                  </a:extLst>
                </a:gridCol>
                <a:gridCol w="944427">
                  <a:extLst>
                    <a:ext uri="{9D8B030D-6E8A-4147-A177-3AD203B41FA5}">
                      <a16:colId xmlns:a16="http://schemas.microsoft.com/office/drawing/2014/main" val="20007"/>
                    </a:ext>
                  </a:extLst>
                </a:gridCol>
              </a:tblGrid>
              <a:tr h="419100">
                <a:tc>
                  <a:txBody>
                    <a:bodyPr/>
                    <a:lstStyle/>
                    <a:p>
                      <a:pPr algn="ctr"/>
                      <a:r>
                        <a:rPr lang="en-US" sz="1400" b="1" dirty="0"/>
                        <a:t>Forecast</a:t>
                      </a:r>
                    </a:p>
                  </a:txBody>
                  <a:tcPr marL="103340" marR="103340" marT="51670" marB="51670"/>
                </a:tc>
                <a:tc>
                  <a:txBody>
                    <a:bodyPr/>
                    <a:lstStyle/>
                    <a:p>
                      <a:pPr algn="ctr"/>
                      <a:r>
                        <a:rPr lang="en-US" sz="1400" b="1" dirty="0"/>
                        <a:t>Actual</a:t>
                      </a:r>
                    </a:p>
                  </a:txBody>
                  <a:tcPr marL="103340" marR="103340" marT="51670" marB="51670"/>
                </a:tc>
                <a:tc>
                  <a:txBody>
                    <a:bodyPr/>
                    <a:lstStyle/>
                    <a:p>
                      <a:pPr algn="ctr"/>
                      <a:r>
                        <a:rPr lang="en-US" sz="1400" b="1" dirty="0"/>
                        <a:t>Q1/16</a:t>
                      </a:r>
                    </a:p>
                  </a:txBody>
                  <a:tcPr marL="103340" marR="103340" marT="51670" marB="51670"/>
                </a:tc>
                <a:tc>
                  <a:txBody>
                    <a:bodyPr/>
                    <a:lstStyle/>
                    <a:p>
                      <a:pPr algn="ctr"/>
                      <a:r>
                        <a:rPr lang="en-US" sz="1400" b="1" dirty="0"/>
                        <a:t>Q2/16</a:t>
                      </a:r>
                    </a:p>
                  </a:txBody>
                  <a:tcPr marL="103340" marR="103340" marT="51670" marB="51670"/>
                </a:tc>
                <a:tc>
                  <a:txBody>
                    <a:bodyPr/>
                    <a:lstStyle/>
                    <a:p>
                      <a:pPr algn="ctr"/>
                      <a:r>
                        <a:rPr lang="en-US" sz="1400" b="1" dirty="0"/>
                        <a:t>Q3/16</a:t>
                      </a:r>
                    </a:p>
                  </a:txBody>
                  <a:tcPr marL="103340" marR="103340" marT="51670" marB="51670"/>
                </a:tc>
                <a:tc>
                  <a:txBody>
                    <a:bodyPr/>
                    <a:lstStyle/>
                    <a:p>
                      <a:pPr algn="ctr"/>
                      <a:r>
                        <a:rPr lang="en-US" sz="1400" b="1" dirty="0"/>
                        <a:t>Q4/16</a:t>
                      </a:r>
                    </a:p>
                  </a:txBody>
                  <a:tcPr marL="103340" marR="103340" marT="51670" marB="51670"/>
                </a:tc>
                <a:tc>
                  <a:txBody>
                    <a:bodyPr/>
                    <a:lstStyle/>
                    <a:p>
                      <a:pPr algn="ctr"/>
                      <a:r>
                        <a:rPr lang="en-US" sz="1400" b="1" dirty="0"/>
                        <a:t>2020</a:t>
                      </a:r>
                    </a:p>
                  </a:txBody>
                  <a:tcPr marL="103340" marR="103340" marT="51670" marB="51670"/>
                </a:tc>
                <a:tc>
                  <a:txBody>
                    <a:bodyPr/>
                    <a:lstStyle/>
                    <a:p>
                      <a:pPr algn="ctr"/>
                      <a:r>
                        <a:rPr lang="en-US" sz="1400" b="1" dirty="0"/>
                        <a:t>Unit</a:t>
                      </a:r>
                    </a:p>
                  </a:txBody>
                  <a:tcPr marL="103340" marR="103340" marT="51670" marB="51670"/>
                </a:tc>
                <a:extLst>
                  <a:ext uri="{0D108BD9-81ED-4DB2-BD59-A6C34878D82A}">
                    <a16:rowId xmlns:a16="http://schemas.microsoft.com/office/drawing/2014/main" val="10000"/>
                  </a:ext>
                </a:extLst>
              </a:tr>
              <a:tr h="419100">
                <a:tc>
                  <a:txBody>
                    <a:bodyPr/>
                    <a:lstStyle/>
                    <a:p>
                      <a:pPr algn="ctr"/>
                      <a:r>
                        <a:rPr lang="en-US" sz="1200" dirty="0"/>
                        <a:t>Exports</a:t>
                      </a:r>
                    </a:p>
                  </a:txBody>
                  <a:tcPr marL="103340" marR="103340" marT="51670" marB="51670"/>
                </a:tc>
                <a:tc>
                  <a:txBody>
                    <a:bodyPr/>
                    <a:lstStyle/>
                    <a:p>
                      <a:pPr algn="ctr"/>
                      <a:r>
                        <a:rPr lang="en-US" sz="1200" dirty="0"/>
                        <a:t>2.36</a:t>
                      </a:r>
                    </a:p>
                  </a:txBody>
                  <a:tcPr marL="103340" marR="103340" marT="51670" marB="51670"/>
                </a:tc>
                <a:tc>
                  <a:txBody>
                    <a:bodyPr/>
                    <a:lstStyle/>
                    <a:p>
                      <a:pPr algn="ctr"/>
                      <a:r>
                        <a:rPr lang="en-US" sz="1200" dirty="0"/>
                        <a:t>2.5</a:t>
                      </a:r>
                    </a:p>
                  </a:txBody>
                  <a:tcPr marL="103340" marR="103340" marT="51670" marB="51670"/>
                </a:tc>
                <a:tc>
                  <a:txBody>
                    <a:bodyPr/>
                    <a:lstStyle/>
                    <a:p>
                      <a:pPr algn="ctr"/>
                      <a:r>
                        <a:rPr lang="en-US" sz="1200" dirty="0"/>
                        <a:t>2.48</a:t>
                      </a:r>
                    </a:p>
                  </a:txBody>
                  <a:tcPr marL="103340" marR="103340" marT="51670" marB="51670"/>
                </a:tc>
                <a:tc>
                  <a:txBody>
                    <a:bodyPr/>
                    <a:lstStyle/>
                    <a:p>
                      <a:pPr algn="ctr"/>
                      <a:r>
                        <a:rPr lang="en-US" sz="1200" dirty="0"/>
                        <a:t>2.5</a:t>
                      </a:r>
                    </a:p>
                  </a:txBody>
                  <a:tcPr marL="103340" marR="103340" marT="51670" marB="51670"/>
                </a:tc>
                <a:tc>
                  <a:txBody>
                    <a:bodyPr/>
                    <a:lstStyle/>
                    <a:p>
                      <a:pPr algn="ctr"/>
                      <a:r>
                        <a:rPr lang="en-US" sz="1200" dirty="0"/>
                        <a:t>2.5</a:t>
                      </a:r>
                    </a:p>
                  </a:txBody>
                  <a:tcPr marL="103340" marR="103340" marT="51670" marB="51670"/>
                </a:tc>
                <a:tc>
                  <a:txBody>
                    <a:bodyPr/>
                    <a:lstStyle/>
                    <a:p>
                      <a:pPr algn="ctr"/>
                      <a:r>
                        <a:rPr lang="en-US" sz="1200" dirty="0"/>
                        <a:t>2.49</a:t>
                      </a:r>
                    </a:p>
                  </a:txBody>
                  <a:tcPr marL="103340" marR="103340" marT="51670" marB="51670"/>
                </a:tc>
                <a:tc>
                  <a:txBody>
                    <a:bodyPr/>
                    <a:lstStyle/>
                    <a:p>
                      <a:pPr algn="ctr"/>
                      <a:r>
                        <a:rPr lang="en-US" sz="1200" dirty="0"/>
                        <a:t>USD Billion</a:t>
                      </a:r>
                    </a:p>
                  </a:txBody>
                  <a:tcPr marL="103340" marR="103340" marT="51670" marB="51670"/>
                </a:tc>
                <a:extLst>
                  <a:ext uri="{0D108BD9-81ED-4DB2-BD59-A6C34878D82A}">
                    <a16:rowId xmlns:a16="http://schemas.microsoft.com/office/drawing/2014/main" val="10001"/>
                  </a:ext>
                </a:extLst>
              </a:tr>
            </a:tbl>
          </a:graphicData>
        </a:graphic>
      </p:graphicFrame>
      <p:pic>
        <p:nvPicPr>
          <p:cNvPr id="12" name="Picture 6" descr="http://cargocare.ae/images/glob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0437" y="0"/>
            <a:ext cx="1476375" cy="147212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ttp://fla.fg-a.com/flags/colombia-flag-butt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5495" y="338919"/>
            <a:ext cx="685799" cy="685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04800" y="6299158"/>
            <a:ext cx="5029200" cy="253916"/>
          </a:xfrm>
          <a:prstGeom prst="rect">
            <a:avLst/>
          </a:prstGeom>
          <a:noFill/>
        </p:spPr>
        <p:txBody>
          <a:bodyPr wrap="square" rtlCol="0">
            <a:spAutoFit/>
          </a:bodyPr>
          <a:lstStyle/>
          <a:p>
            <a:r>
              <a:rPr lang="en-US" sz="1050" dirty="0"/>
              <a:t>Source: http://www.tradingeconomics.com/colombia/exports/forecast</a:t>
            </a:r>
          </a:p>
        </p:txBody>
      </p:sp>
      <p:pic>
        <p:nvPicPr>
          <p:cNvPr id="1026" name="Picture 2" descr="Colombia Expor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375" y="1684338"/>
            <a:ext cx="6953250" cy="32385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262186" y="329820"/>
            <a:ext cx="2619628" cy="646331"/>
          </a:xfrm>
          <a:prstGeom prst="rect">
            <a:avLst/>
          </a:prstGeom>
        </p:spPr>
        <p:txBody>
          <a:bodyPr wrap="none">
            <a:spAutoFit/>
          </a:bodyPr>
          <a:lstStyle/>
          <a:p>
            <a:r>
              <a:rPr lang="es-CO" sz="3500" b="1" dirty="0" err="1">
                <a:solidFill>
                  <a:srgbClr val="23572D"/>
                </a:solidFill>
                <a:latin typeface="Century Gothic" panose="020B0502020202020204" pitchFamily="34" charset="0"/>
              </a:rPr>
              <a:t>Projections</a:t>
            </a:r>
            <a:endParaRPr lang="en-US" sz="3500" dirty="0"/>
          </a:p>
        </p:txBody>
      </p:sp>
    </p:spTree>
    <p:extLst>
      <p:ext uri="{BB962C8B-B14F-4D97-AF65-F5344CB8AC3E}">
        <p14:creationId xmlns:p14="http://schemas.microsoft.com/office/powerpoint/2010/main" val="2831396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794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Colombian</a:t>
            </a:r>
            <a:r>
              <a:rPr lang="es-CO" sz="2000" b="1" dirty="0">
                <a:solidFill>
                  <a:schemeClr val="bg1">
                    <a:lumMod val="50000"/>
                  </a:schemeClr>
                </a:solidFill>
                <a:latin typeface="Century Gothic" panose="020B0502020202020204" pitchFamily="34" charset="0"/>
              </a:rPr>
              <a:t> Export Prices</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7170" name="Picture 2" descr="Colombia Export Pr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524000"/>
            <a:ext cx="6953250" cy="32385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190433776"/>
              </p:ext>
            </p:extLst>
          </p:nvPr>
        </p:nvGraphicFramePr>
        <p:xfrm>
          <a:off x="794292" y="5257800"/>
          <a:ext cx="7555416" cy="888200"/>
        </p:xfrm>
        <a:graphic>
          <a:graphicData uri="http://schemas.openxmlformats.org/drawingml/2006/table">
            <a:tbl>
              <a:tblPr firstRow="1" bandRow="1">
                <a:tableStyleId>{5C22544A-7EE6-4342-B048-85BDC9FD1C3A}</a:tableStyleId>
              </a:tblPr>
              <a:tblGrid>
                <a:gridCol w="944427">
                  <a:extLst>
                    <a:ext uri="{9D8B030D-6E8A-4147-A177-3AD203B41FA5}">
                      <a16:colId xmlns:a16="http://schemas.microsoft.com/office/drawing/2014/main" val="20000"/>
                    </a:ext>
                  </a:extLst>
                </a:gridCol>
                <a:gridCol w="944427">
                  <a:extLst>
                    <a:ext uri="{9D8B030D-6E8A-4147-A177-3AD203B41FA5}">
                      <a16:colId xmlns:a16="http://schemas.microsoft.com/office/drawing/2014/main" val="20001"/>
                    </a:ext>
                  </a:extLst>
                </a:gridCol>
                <a:gridCol w="944427">
                  <a:extLst>
                    <a:ext uri="{9D8B030D-6E8A-4147-A177-3AD203B41FA5}">
                      <a16:colId xmlns:a16="http://schemas.microsoft.com/office/drawing/2014/main" val="20002"/>
                    </a:ext>
                  </a:extLst>
                </a:gridCol>
                <a:gridCol w="944427">
                  <a:extLst>
                    <a:ext uri="{9D8B030D-6E8A-4147-A177-3AD203B41FA5}">
                      <a16:colId xmlns:a16="http://schemas.microsoft.com/office/drawing/2014/main" val="20003"/>
                    </a:ext>
                  </a:extLst>
                </a:gridCol>
                <a:gridCol w="944427">
                  <a:extLst>
                    <a:ext uri="{9D8B030D-6E8A-4147-A177-3AD203B41FA5}">
                      <a16:colId xmlns:a16="http://schemas.microsoft.com/office/drawing/2014/main" val="20004"/>
                    </a:ext>
                  </a:extLst>
                </a:gridCol>
                <a:gridCol w="944427">
                  <a:extLst>
                    <a:ext uri="{9D8B030D-6E8A-4147-A177-3AD203B41FA5}">
                      <a16:colId xmlns:a16="http://schemas.microsoft.com/office/drawing/2014/main" val="20005"/>
                    </a:ext>
                  </a:extLst>
                </a:gridCol>
                <a:gridCol w="944427">
                  <a:extLst>
                    <a:ext uri="{9D8B030D-6E8A-4147-A177-3AD203B41FA5}">
                      <a16:colId xmlns:a16="http://schemas.microsoft.com/office/drawing/2014/main" val="20006"/>
                    </a:ext>
                  </a:extLst>
                </a:gridCol>
                <a:gridCol w="944427">
                  <a:extLst>
                    <a:ext uri="{9D8B030D-6E8A-4147-A177-3AD203B41FA5}">
                      <a16:colId xmlns:a16="http://schemas.microsoft.com/office/drawing/2014/main" val="20007"/>
                    </a:ext>
                  </a:extLst>
                </a:gridCol>
              </a:tblGrid>
              <a:tr h="419100">
                <a:tc>
                  <a:txBody>
                    <a:bodyPr/>
                    <a:lstStyle/>
                    <a:p>
                      <a:pPr algn="ctr"/>
                      <a:r>
                        <a:rPr lang="en-US" sz="1400" b="1" dirty="0"/>
                        <a:t>Forecast</a:t>
                      </a:r>
                    </a:p>
                  </a:txBody>
                  <a:tcPr marL="103340" marR="103340" marT="51670" marB="51670"/>
                </a:tc>
                <a:tc>
                  <a:txBody>
                    <a:bodyPr/>
                    <a:lstStyle/>
                    <a:p>
                      <a:pPr algn="ctr"/>
                      <a:r>
                        <a:rPr lang="en-US" sz="1400" b="1" dirty="0"/>
                        <a:t>Actual</a:t>
                      </a:r>
                    </a:p>
                  </a:txBody>
                  <a:tcPr marL="103340" marR="103340" marT="51670" marB="51670"/>
                </a:tc>
                <a:tc>
                  <a:txBody>
                    <a:bodyPr/>
                    <a:lstStyle/>
                    <a:p>
                      <a:pPr algn="ctr"/>
                      <a:r>
                        <a:rPr lang="en-US" sz="1400" b="1" dirty="0"/>
                        <a:t>Q1/16</a:t>
                      </a:r>
                    </a:p>
                  </a:txBody>
                  <a:tcPr marL="103340" marR="103340" marT="51670" marB="51670"/>
                </a:tc>
                <a:tc>
                  <a:txBody>
                    <a:bodyPr/>
                    <a:lstStyle/>
                    <a:p>
                      <a:pPr algn="ctr"/>
                      <a:r>
                        <a:rPr lang="en-US" sz="1400" b="1" dirty="0"/>
                        <a:t>Q2/16</a:t>
                      </a:r>
                    </a:p>
                  </a:txBody>
                  <a:tcPr marL="103340" marR="103340" marT="51670" marB="51670"/>
                </a:tc>
                <a:tc>
                  <a:txBody>
                    <a:bodyPr/>
                    <a:lstStyle/>
                    <a:p>
                      <a:pPr algn="ctr"/>
                      <a:r>
                        <a:rPr lang="en-US" sz="1400" b="1" dirty="0"/>
                        <a:t>Q3/16</a:t>
                      </a:r>
                    </a:p>
                  </a:txBody>
                  <a:tcPr marL="103340" marR="103340" marT="51670" marB="51670"/>
                </a:tc>
                <a:tc>
                  <a:txBody>
                    <a:bodyPr/>
                    <a:lstStyle/>
                    <a:p>
                      <a:pPr algn="ctr"/>
                      <a:r>
                        <a:rPr lang="en-US" sz="1400" b="1" dirty="0"/>
                        <a:t>Q4/16</a:t>
                      </a:r>
                    </a:p>
                  </a:txBody>
                  <a:tcPr marL="103340" marR="103340" marT="51670" marB="51670"/>
                </a:tc>
                <a:tc>
                  <a:txBody>
                    <a:bodyPr/>
                    <a:lstStyle/>
                    <a:p>
                      <a:pPr algn="ctr"/>
                      <a:r>
                        <a:rPr lang="en-US" sz="1400" b="1" dirty="0"/>
                        <a:t>2020</a:t>
                      </a:r>
                    </a:p>
                  </a:txBody>
                  <a:tcPr marL="103340" marR="103340" marT="51670" marB="51670"/>
                </a:tc>
                <a:tc>
                  <a:txBody>
                    <a:bodyPr/>
                    <a:lstStyle/>
                    <a:p>
                      <a:pPr algn="ctr"/>
                      <a:r>
                        <a:rPr lang="en-US" sz="1400" b="1" dirty="0"/>
                        <a:t>Unit</a:t>
                      </a:r>
                    </a:p>
                  </a:txBody>
                  <a:tcPr marL="103340" marR="103340" marT="51670" marB="51670"/>
                </a:tc>
                <a:extLst>
                  <a:ext uri="{0D108BD9-81ED-4DB2-BD59-A6C34878D82A}">
                    <a16:rowId xmlns:a16="http://schemas.microsoft.com/office/drawing/2014/main" val="10000"/>
                  </a:ext>
                </a:extLst>
              </a:tr>
              <a:tr h="419100">
                <a:tc>
                  <a:txBody>
                    <a:bodyPr/>
                    <a:lstStyle/>
                    <a:p>
                      <a:pPr algn="ctr"/>
                      <a:r>
                        <a:rPr lang="en-US" sz="1200" dirty="0"/>
                        <a:t>Export Prices</a:t>
                      </a:r>
                    </a:p>
                  </a:txBody>
                  <a:tcPr marL="103340" marR="103340" marT="51670" marB="51670"/>
                </a:tc>
                <a:tc>
                  <a:txBody>
                    <a:bodyPr/>
                    <a:lstStyle/>
                    <a:p>
                      <a:pPr algn="ctr"/>
                      <a:r>
                        <a:rPr lang="en-US" sz="1200" dirty="0"/>
                        <a:t>104</a:t>
                      </a:r>
                    </a:p>
                  </a:txBody>
                  <a:tcPr marL="103340" marR="103340" marT="51670" marB="51670"/>
                </a:tc>
                <a:tc>
                  <a:txBody>
                    <a:bodyPr/>
                    <a:lstStyle/>
                    <a:p>
                      <a:pPr algn="ctr"/>
                      <a:r>
                        <a:rPr lang="en-US" sz="1200" dirty="0"/>
                        <a:t>105</a:t>
                      </a:r>
                    </a:p>
                  </a:txBody>
                  <a:tcPr marL="103340" marR="103340" marT="51670" marB="51670"/>
                </a:tc>
                <a:tc>
                  <a:txBody>
                    <a:bodyPr/>
                    <a:lstStyle/>
                    <a:p>
                      <a:pPr algn="ctr"/>
                      <a:r>
                        <a:rPr lang="en-US" sz="1200" dirty="0"/>
                        <a:t>105</a:t>
                      </a:r>
                    </a:p>
                  </a:txBody>
                  <a:tcPr marL="103340" marR="103340" marT="51670" marB="51670"/>
                </a:tc>
                <a:tc>
                  <a:txBody>
                    <a:bodyPr/>
                    <a:lstStyle/>
                    <a:p>
                      <a:pPr algn="ctr"/>
                      <a:r>
                        <a:rPr lang="en-US" sz="1200" dirty="0"/>
                        <a:t>105</a:t>
                      </a:r>
                    </a:p>
                  </a:txBody>
                  <a:tcPr marL="103340" marR="103340" marT="51670" marB="51670"/>
                </a:tc>
                <a:tc>
                  <a:txBody>
                    <a:bodyPr/>
                    <a:lstStyle/>
                    <a:p>
                      <a:pPr algn="ctr"/>
                      <a:r>
                        <a:rPr lang="en-US" sz="1200" dirty="0"/>
                        <a:t>105</a:t>
                      </a:r>
                    </a:p>
                  </a:txBody>
                  <a:tcPr marL="103340" marR="103340" marT="51670" marB="51670"/>
                </a:tc>
                <a:tc>
                  <a:txBody>
                    <a:bodyPr/>
                    <a:lstStyle/>
                    <a:p>
                      <a:pPr algn="ctr"/>
                      <a:r>
                        <a:rPr lang="en-US" sz="1200" dirty="0"/>
                        <a:t>105</a:t>
                      </a:r>
                    </a:p>
                  </a:txBody>
                  <a:tcPr marL="103340" marR="103340" marT="51670" marB="51670"/>
                </a:tc>
                <a:tc>
                  <a:txBody>
                    <a:bodyPr/>
                    <a:lstStyle/>
                    <a:p>
                      <a:pPr algn="ctr"/>
                      <a:r>
                        <a:rPr lang="en-US" sz="1200" dirty="0"/>
                        <a:t>Index Points</a:t>
                      </a:r>
                    </a:p>
                  </a:txBody>
                  <a:tcPr marL="103340" marR="103340" marT="51670" marB="51670"/>
                </a:tc>
                <a:extLst>
                  <a:ext uri="{0D108BD9-81ED-4DB2-BD59-A6C34878D82A}">
                    <a16:rowId xmlns:a16="http://schemas.microsoft.com/office/drawing/2014/main" val="10001"/>
                  </a:ext>
                </a:extLst>
              </a:tr>
            </a:tbl>
          </a:graphicData>
        </a:graphic>
      </p:graphicFrame>
      <p:pic>
        <p:nvPicPr>
          <p:cNvPr id="15" name="Picture 6" descr="http://fla.fg-a.com/flags/colombia-flag-butt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5495" y="338919"/>
            <a:ext cx="685799" cy="6858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304800" y="6299158"/>
            <a:ext cx="5029200" cy="253916"/>
          </a:xfrm>
          <a:prstGeom prst="rect">
            <a:avLst/>
          </a:prstGeom>
          <a:noFill/>
        </p:spPr>
        <p:txBody>
          <a:bodyPr wrap="square" rtlCol="0">
            <a:spAutoFit/>
          </a:bodyPr>
          <a:lstStyle/>
          <a:p>
            <a:r>
              <a:rPr lang="en-US" sz="1050" dirty="0"/>
              <a:t>Source: http://www.tradingeconomics.com/colombia/export-prices/forecast</a:t>
            </a:r>
          </a:p>
        </p:txBody>
      </p:sp>
      <p:pic>
        <p:nvPicPr>
          <p:cNvPr id="14" name="Picture 10" descr="http://www.clker.com/cliparts/8/1/9/c/1306158257601547459price_ta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91149"/>
            <a:ext cx="2133600" cy="161896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3262186" y="329820"/>
            <a:ext cx="2619628" cy="646331"/>
          </a:xfrm>
          <a:prstGeom prst="rect">
            <a:avLst/>
          </a:prstGeom>
        </p:spPr>
        <p:txBody>
          <a:bodyPr wrap="none">
            <a:spAutoFit/>
          </a:bodyPr>
          <a:lstStyle/>
          <a:p>
            <a:r>
              <a:rPr lang="es-CO" sz="3500" b="1" dirty="0" err="1">
                <a:solidFill>
                  <a:srgbClr val="23572D"/>
                </a:solidFill>
                <a:latin typeface="Century Gothic" panose="020B0502020202020204" pitchFamily="34" charset="0"/>
              </a:rPr>
              <a:t>Projections</a:t>
            </a:r>
            <a:endParaRPr lang="en-US" sz="3500" dirty="0"/>
          </a:p>
        </p:txBody>
      </p:sp>
    </p:spTree>
    <p:extLst>
      <p:ext uri="{BB962C8B-B14F-4D97-AF65-F5344CB8AC3E}">
        <p14:creationId xmlns:p14="http://schemas.microsoft.com/office/powerpoint/2010/main" val="1767970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ame 12"/>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794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Colombian</a:t>
            </a:r>
            <a:r>
              <a:rPr lang="es-CO" sz="2000" b="1" dirty="0">
                <a:solidFill>
                  <a:schemeClr val="bg1">
                    <a:lumMod val="50000"/>
                  </a:schemeClr>
                </a:solidFill>
                <a:latin typeface="Century Gothic" panose="020B0502020202020204" pitchFamily="34" charset="0"/>
              </a:rPr>
              <a:t> Producer Prices</a:t>
            </a:r>
            <a:endParaRPr lang="es-CO" sz="3500" b="1" dirty="0">
              <a:solidFill>
                <a:schemeClr val="bg1">
                  <a:lumMod val="50000"/>
                </a:schemeClr>
              </a:solidFill>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AutoShape 2" descr="data:image/jpeg;base64,/9j/4AAQSkZJRgABAQAAAQABAAD/2wCEAAkGBxITEhUTExMVFRUXFx0YGBYYFxgdGBoeFxcdFxgaFxoYHSggGBolHRYXITEiJSkrLi4uFx8zODMtNygtLisBCgoKDg0OGxAQGi0lICUvLS0tKy0tLS0uMC0tLS0tLS0tLy0tLS8tLS0tLS0tKy8tLS0tLS0tLS0tLS0tLS0tLf/AABEIAJMBVgMBIgACEQEDEQH/xAAbAAABBQEBAAAAAAAAAAAAAAAFAQIDBAYAB//EAEkQAAECBAQDBgMEBwYEBQUAAAECEQADITEEBRJBIlFhBhMycYGRQqGxUsHR8BQjM2JykuEVgqKy0vEkNEPCBxZTs+IlVIOTo//EABkBAAMBAQEAAAAAAAAAAAAAAAABAwIEBf/EADARAAICAQIEAwcFAQEBAAAAAAABAhEDEiEEMUFRE2FxIjKBkaGx8BQjwdHhQsJS/9oADAMBAAIRAxEAPwD0IQsIIWPQOMUQ6GiHQwFhYSFgA6FhIWAR0c0LHQ7ARo5oWOgsBrQ2YsJDkgDmYr4jMpSKFQJ5Cp+UA8/C56QAFIDsHCeLdglitWxo1onkyqK23ZTHjcnvsg8rGIoAoEmwBBNLlhtSJJc0Gz+oI+ojzLF5diJXecPEhAU6Jh1B6Bwl2Lm28absPOCwpapypkwhmUw0gHbmH9ohi4mUp6WqL5eGUYak7NU0I0PhGjss4xrQjQ9oRoLGNhGh7QjQANaEaHNHQANaEaHNHNAIY0c0OhIAGNCNEkI0FgRtCNEjQ1oLAY0I0PaEaGIY0I0PIhCIQEZENIiQiEIgsZGRDSIeRCGACMiGERKRDSILCiIiOhxEdDFQWELDAYcDErNjoWGvCwDHQoMNiCdjZafEsDo7n2FYG0uYJWWoWBf9rAgd3LWt7FmHufpCGZiF7pR5DUr15fKM610NaH1ChUBU0EU52ayklgStX2UAqPypECcrBLrKln95R+gP1Ji7Kw6UhgAByYAewpDuTFUUU1Yyev8AZygkNRSz/wBohRl61ftppV+6nhT5dflFvE4tKGc1Nkiqj5ARVMpcys06Ef8Apg3/AI1D6D3MYaV9zSe3YSVp8OHQnkZjcI6E3WegPmRFvD4UJL1Uo3Ub+Q2SOggPje0AkukSVaE2UltLdGptakF8FidaAtmBqKi2xoSPnBCUW6HOMkrBWdkFcxLP+pSbsP2wAqKjerRXxmSKIRiJLS54SCpINFUs9OIWej79JMbxTcSRXTJlAVu8wqP0HvB9Ng94hjisjlfctOTgo12BWS5wJo0qGmYmikmlrs/02gs8B84yjvD3ks6Jwsbam2PXr+R2UZrr/VrGmamhSaO3Lr09otGbi9M/g+/+kZQUlqh8V2/wMR0NCo54tZGhY6EeEeGFCx0I8dBYzo6EjoLA6EhYSCxHQkLCQWAkI0LCQWAkIYUwkFgNMIYcYaYLChDDYcYQwWAww0w8wwwwEMNMOMNMIBhjoUx0FgXgYrzsylI8UxI9XPsIwnfzXeapah4gHJGwLivMe8EU5iQARLUPiBCFBwA76mtUVjh/Uv8A+aOz9Ou5pEZuFEiWhSyPID32hVTp6rGXL8gVqH/bGYGZTNQmGZM06XZQJQRTiDpFA4qOfWLhztTink+/XiBp5QLiI/8AVj8B/wDNBkYQq8a1r5h2T7Cn+KLMnBJTZKR9fe/zMZTL+0MxA0HSeStYZgAKEjp7k+pJPaO37M//AJB+EOPEYhSwZTRJlDz/ADyFDEgjHT+0ZTNC2QQUaWEwM4U4dvPlCY7tIsaFhQ0lnCCCL1CjUihuIb4vGlYLhcj2NkpYAclhzMD5mYKUWlJLfbIp/dBbV5284y2BzHWsKmBBTpoNblJfcKVxetqNB6VnSWogv6V9QTSEuJjLrQPh5R6WXZOHUHVRJ3WriV7lgPJmh0sJmEsdWksVKrVn4QaC4q0UF5qC/ConYNTp5+vyiLBZ6kFSSlWvU5GlQuBXw9NofjY7qxeDkq6CmZIT3bNd/Pwl77sIqzcMZaCpFUFLrlg6RZyqWQeHqLHzvUzTHLUHQklgSxs7EVFC7E2MQ53n8tMmpUARUAcRBobhm5+UTlnx3Lf0KRwZKjt6kORr1KnkOAUUcv4VIt5PGuJjC5bmUjuUzEFS1HUFO6RVWzhizAUgxhu00olKSoOUnU5AIIIa5sRq5xPhc0Yp6inFYZSa0o0TwNzbKxN4knTMT4VeWyunXb5EfPz5Wo6NCk7cSX/zGLuFzYKB1J0tyLv5R0+NiyLSzl8LJjdoZleaEnupw0zRSvxf1+sWc3xZlo1O3Elz01DVsdnilmKJc9BLLStPhVpL+TCpH5FYCY3EYiZL7mYTLZaAVFDuCbg2sbke0QycQ8cdN32f9l8eBZHqqu6/o10qbqQpYU4SCbfu6htyIgPK7Qq3R7H8RAnOO8w0tpeJKtQXqDIIsAEsA433eAE3NZSeCcplBi4SrfkWjmx8Tlb3b+R0T4bGlskb1Gfo3Soeg/GCsqYFJChYgH3Dx5cvPEmX/wAOdZBABUhZDag7kNVnasbnLc2SqWijUSkuQC7NZ3akduHPJt6n9DjzYVFLSg08c8Qomg7j3h2qOuzkoe8c8M1Rzw7Ac8IVQigReGvBY6HPCPDXhHgsQ54R4R4R4AFeOeGkwhVAApMITDXhpMMKFJhDCPCPABxhpjiYaTABxjoaTHQAdrQdh7QmiUfgT/KIGCdD0rJsH9IzQai7NwslQbSB1TQjyIgdhsiQlRdZUkqcOVhSQzMCFCLPdr+wr+U/hATD56tSin9FnhnqUtbzaJyUOpSDnvpDismw5oygOWtTfXnXzhiez+GDtrANwFqANhWtbRSXma0h/wBHn+QCPLdX5eJ04uZo1mRNH7pVIBu1lTR5xn9rsjf7qV2/mPndm8OrxGYSzOVl+lff3MInszhxZSxt4jbleKycynuB+hYsPZ0Ib3K29YmGIxH/ANpifTufb9rD0YuyDXlXVnTezEpuGYoFmBoW9Df6wxPZaSGHeqpz0k/MPEE7MpgUoGRi3AIIRK1AEg7oJqOT8opTs87tJVMGMQi5UqQpIrSqiN7X5RJwhdKJSM51vIsHIZKge7nE3+FND1LAs5+kVJGRuT+u8J3CXYsRt6dIhw3aKQolsQoMOHg5vQgbVhgzWSaoxFw76F/PhiUoRe6idEZOLqUiTE5MtC+DEFWoEjSAGYpYPUMdUSYfs0Z6S+LmM/Ekt5Vfeh8i4NorSMX3qFNN1kBnCSwe3iAfwxNhJE1BSsOUUc02F6dBEVFW3pKNuktRSyrKNMlcxfEhWnQ7U0her/tiristUuWlaFJQvSSHSwLWOl2Baz8+gIPYKeRJSCzJUSB5AGv80DTP0KITwoXpSnfQNQWUg7JqW9Ymoqr9Psbc3dfnMpI7P40m5DjmjkGtaoesD8Nm+I1ES5r2DFFvRSdvu3jd4XMgBxUbc1NebPziGXleDWrWJaSVG4JFX2Y0L8o6f08JK4/U5v1M4yqS+QLyXLJk0zJs5QSpCQpwlKQoV2KCNr9ajm2Tg5isOFlkmYoEW0oAK2LNzAqL6rXgzicWhEhYQ4KUUcEjUWA8VDUgt084rzp2pEgd4rxBK2SAS6CRpJS10t6xieFJ0ktkvqzcMzcbbe7+yBud5PMKzLKiugUSQOEkgkgAAGjbRGexs5tQxCqMSCTu+kgOK+16covYHHFM2YpRK0PoRUO1nPokV6xocNiUKSsueBJLU4tIoPLrGuHhFpyZniMk01FGCTks0K7vv0FIDt3kzTUAqcW336RVxmAWlSdBDsCWUzO9OtAajlGpm4efh1KRNSBrD+IKd3R8DtVvaL+CRIW6rk0ZQFAXABDMTxE+vvvwoy/GZ8aUfxFzstg5ZlJmlKguz94qrNVgWHk20aLXAbDTUIGmWkJHIJYRP+lx1Y0oqkceSTlK2EUr5wpVA0Y3qIf+lxswWk4coUSVKL1AJLVAMS6oZmUxlPsQlj5JAMVP0uFHkOXMu6o7VFMYqH94bCp/o8DklzEo2WCqI0TkqsQfKKasY6xLAvV+jtbnFnB4OXLBYrrWyeXn0hPJFczWhkpVDJii1A/q0TFCPtEeY/A9IRUtH2/8J5t9xheJHuPRLsRBXOEeGYtYQWqaAuBzBO/QGIjPEUTME5MNKoh74QhmiACYqhpMRd6IQzBDAkKo6ItUdAIyeJ7Wob9Xhkjqta1H2SQ3vApeazFqJdnaiSQLeZgfh8jxcwt3MxJ/eToA9V/7wVw3ZTEJuE1b4/P8Y5PaZ01Fcgbi8bOWkBMxQOoFyst4Te7+UCFZRNId0FwTUly+7lNTGpxHZXElHCUJIIrrI86iI5fZ3EgAaku19SfvDmMrfkUtxQBweDmJWknTQixrdqOKwZVMU6WFXNQQ9j1EWpfZycSUpLsz1QwYux4WfpEk3svjTp7vSVO7EpZmPIDcjeFsthtuW4PTiFldQo/qxcgi5tWm0SGYdSuHf937I6wRwvYnMHKpvdAaABpUOZu48osjsfinJdNT9pPID7PSAyCJWYTUoYGYBpNAoAD01RBnWaT0yiRMmAhST4jYEPcnZ4vyOzeKUglCFrDFlDRpVW4dnB2O8XcnxOHkGdLxmG71bp4VIlqCQz2NAS/yEFgY7GdqMSpQ/XTLGhI5/wC8VznU+YlAmrMxLgsW2B3TUR6KczyvWf8A6bLbSKdxJ5q6eXtBHJpeAxC1JlZdKGlIJeVJSzuKRqE0nuE91SPO8FmM9UxPdhMuQVDhAQ4AZ+Ip1GrxpsNmKFa0agSyymrgnQQWO5HSNXj8JhcMnXMwEvS7EpRKLE8+Qp+aQHTnWWpUlsCLEgiXKpsbGnjb3ic1bdFIZNqYNT+xGk1JV4hR2SG8qfOKGJUCdJNCSfDdnYX5H8tBDH4iUsHuErSmqtKmo51FmJp5wMy+SpU7SoqUlkcLW1FT1DHa/lHKovVpZ06k46kPkLWlQRwmgqTUp9Czit4tYZbLSSSpJIAqGB1BviD784tLyXWwQQKoBKzYcKaHnX1frE0vKhLC0nSJktThCUpCQBXU78QPMVBodotvF7EtSktwbPkqKAK8ZSGYvRydy+0TYcv3eoBhN1FqBkIJL1/LRDmOCXMJRLUoFKCt1bEEBQNaW/pFXCJ7tCe8mJmaivwlVAUoBBBS5oTbnGZS2lJGor3Ytk+AwgbUNStRLipba79IvqQmg7oAUdRK6WqQL0cwPwEsTUkS5gTporUlYalGGke8VFd2CD+nIdJdiD9wrSOjCnGG+xz5nKeSoqwjOkVGlQYbcTjff1izKwZ7vUFFL0ZOvZ3cJPQe8Z+djAqicXLUD4vGAA4djuW2BixNRh1KHdI1JKgAozJgJs54qN+EWakl5EnJXuE5M1QIclwPsaiXo1F6otScyAWAVEDkQAqz0BVSkU8tw+GGrXKDoq4mTS/mUroX6crXjkZ7Kfgws8sGA1LUAAAxAW4PKMapR5mnLFJ0gxIzAOSVAFrKCQ+4qR84I4PMwXYStQfwqB5NUDz9oz8rGpWylSCOJuNIUqj00S0agNwTTZ6xewhUZiSZOlLC0taA5If4VAUJrS20Ne1yMtrkFpucSyllghq3oVAMwrWg6RUlZth1O6Sk/n94xEpBUlPB8RB2Pw8TAOTQ0LPz5vwy+7AEsEaaqCAKctVSx+dDeIpz52VlGHKi0nMMLSpFd7ebxOiagkTEKccwKHb1vFXMsTO0CYBRJJTU2VejBqH5wGw2dT5fBLwypoBJ1JJ3Bc0DPxAf3RGozlYnjVWgvhMIsTdbuHa7EtQioLVIg7MmJASClXESHSpJ8Ln7DdPX3HDP0gJMzWgkaiClXCaEg0sGAfz5mBqM4MwqCJalAOX71BJG3CKgn26xtKzFMPS0hjqUo3bgSAN/tO8LNCGpMDcyw5nn1EZmTnJAcyVihAHBqBsH0LLxHiM5SoNM1gN8SSQbEjyYAP8A1jEq6m4wlVlrH4qeqYSgJUkgMQRYggApUQQeKzbwsqaFlliahSfE6Az/AM1t7Q7Lc2laUIE9KlFIGlZCSosnhSkiocMAHufOLeLABBUlGsClQCSAWVd/EAabCL+I2kiPh0yivFSx8S/Mylge7RB/aEv7ZNfsL9PhgzNCFaTVzuVklLqAdzyRqPpEScGksDrTVNAzAkqDuQ4YAKP8Qha2GhAuXiwskJctzBAp1VHJmmxdwasFHfoIunAatPEwIQwUkHxkpDsaHhJPJ4rzkIDcaN2dCgCBQVc7huUGthoiWpuNkpSAkJ1gsrUVctgSN46KxwWv4CsXCkAgdRQffHRNtsotKRRbEu7YRvKZ+MTIVixRIwyR/DM+mqsDh2wwI/6pJG/dzOen7PPlEB7d4RSilMxQAd1d2omgc6QRSgufYwpNM3CLiFZpxYbUvDlWwEuY58k6/ntuY4ScaptS8MkbpCJjnk6hM+nuRFCX2wwIfSpZ5nQok2NSanxD7orq7e4QkgGaALnRU/Og+flGotv2UJxS9phsrxgZKVYUNylTGHoJnyi/h8wxSABqw77nuplf/wCsZf8A864VqJnEClJfJ+vSEldt8MRq0zv5E8iftdI1KMMa8wWvI66GrOY4s3Vh/ISl+v8A1axZw2HxWISUqmSky6BRTLWCR8SUnvDpcUfZ6dMavtrIFpc4uW8KWu32rVjXYbtjh0JCRKm0/gfcueK9D7xCLbZvJFRWyDWMmGTKUt0BKEksARRIoB8hGA7KdrMOmWqZNWe9nTFTFMknxK4RTkCIu9r+1YmyDKRLWnUXJU1k1ah56faPKMumK7tI2bmOkaJo9qwfbbCCYsal+FJ8B5rENzft3JCAqST3hoCtHCx4lPWlER5NKnr7w0PhTuPtL/H5R2Ixa0pQWbiFfFsran1hD03yN7ju2E+bLXLWJTKSQeA8nvqu4f0jHLWrUl1JsW4S/wANuKBhziax8P8ALzAHOIcHilqUQpRonYDc1FukO0xvG48zXZdiCgEkgigoGu7iphs3MpaZx0ImKUAHCWLM9CbbmlYGyEqUlwsliKUenUAUrEP6JP4iiWtSVF3AP5IpHLJ/uM6IpeGg5/aMucS4WlYAGwUB1qykvF1GZK0hJUpTOxLONQZTVsQE0tSkZvL8DiCvWpCk0YNf19oJYbGk0UUXpcv8ozkc3aTNwUFQTXnCguigFLSACauQkDj021Gu1TFbEmYJKFrZSgokAMoadIBY3Jo9a3iGdiwDdDn7aSU3cMLPSkVU5hP71EpMtDh1GlzzYlgPCGjMJv3V9Rygn7Rbl4tSwo91oASbpIuLuYzuUYpIUtQKgph0TcDbpGsmZoVoCFyAFWUS4AdxsQRvURWRLkJChKCJS/jClrWFAWbiI6x3RxrRfP8AO/f4EFkkpLp9fp2+JXRns5mJC07PcU+FQtECp05v+aWh6216eTqATethRobPwsxIUooZDs48PE7aTZQOkw5OYqSSwBBA1BV3dW5PX5x0+FOSjUU6893/AL3MeJjjquTTflsu/wAOxZwmMWj9rmCVpLEJUNgdwoueVYhx6MPMKSMWhICdLAKqQ/F4qGtukAM+noXMSEo0kpAbZ9RMVUJVKIK0ak1o7jfcOIy4e1TXwf8AhN6VFuL37rb6M2+GzGSJYSjEhakhyohQ9bfR/KHYLtCoqJQQtIDHxAG1rGMJJWEhRccSbPZ9o2nY+WUyAoGWe8KmRMHi0KKSzhjcb8oxkcdL0bcjWKFSWtXz26/MmzbtRMSE6BoKizMFDb7QJ3hMJmeOmIMzUO6JIJCZZIZRHhZzYisEZWFC1vpEotQBTCt3BLiwh2YYTE6WBcfaZxQH4g93G7UNK0hHVLt6hkjBZK0NL88/5H4DPZiNRViV/uhUtOlPmA5ItuLQ+bgO/UpRWlSlPvpuXoAsKH1inhsmmzEt3uGLghtSgqoaykge0HsdkgJpLCR01D5+H5RussHvXwKPwKqN/f7lvBYVCEJQrDUAAJdwaMSXNX6kw2ahph0SpYl6QAoABVhRWlQLXs9oyPaHCqlTEFCplAOGrOdT1AD+0BBhtWpSysOHoR8Z67UjW7IyjHkmza4vJUTCaEAMVOV6OVe80qp0JFRFrD4WbLQESzL09ddOdtWp+qoz/Z/CTJSlKBlmURwpUVBYdi6lJS2xgpiM7wmlQM1CVFJGpLqbUGe1YcZRj0E45JbW2WZ0tK0tMnIkrBPhShYI2dpmoHppgVicjEwTFonYad3QeYClYWkFyHStAHPeI5s2QQVSZ4CiOFXdKcBw9/aLmS9qJGkFlKIoZmkAq6kXjDnT1VXmmXgp1oT1eVA3C5XiEBKxhrpB4SkioBokfhE6s+mSA8yVMDlgyQhnd6lJcRpR2okN+107AKcVNhDMfmEicnQdE1JFwhEwdQxDv6Qvan7Vg8ij7MoL6gE9o0kN3k1NrpSr6NFXE5xSipRSCCSvWlVDRiLCtusEjkuHW7rIIqwTop/CUnmICzstwilFH6QSlLKWNChwksHUAAOJSfyYzU0UTwyWy+n9BHLs/MwkFcpLB379RB6AJQSPWOiph+z+ANBMNyQUzFWPM3f3jo6PFi96r89TiePKnSXz/EecoVp1EkgOaOX8dwN7msNynElK1sSCoNQ9N3SXrXaxjRDKZPEGVTqdzV6xWwWXS+/njS5QRpqaOh/WIsspoGyFBNW9lMWEtBNBzirhvj4iOljb6iNUjAyS/wCrFqBrBgDs4pSHYbLZGua6Ek6g2pyW0JUQHNd43Cel2KTTVGYlqbUGvqHWqinbqYlwaXR68uio18vASa/qkX5J3JjJLkJEyaCmgmqAboogegDUh5p6kh4HTZYmTBpsAXBoOWkkk7XEa6ZNHxLRyoWFSptztR+m1owstA0pLC4r6J2jYpKG4W5NpAsWpSJR2N5ndDc1xKSlgoG5LKB5HbyjI5fNPdgD69RGl7QrCZCizbfzBvvjK4MKSltK9vgPP6xvruRXIurxmlbNUpG/VXveEXPMwIQ2lyCC72BNqRAqVqKVMp6gt7jydzEhwxdJFWoxIAFGYCE0zaaXqWJmXjTq1DhDlhdg/O+0VpeIlg/EPICCQVtdKvExDh6ECvLeKxygEqZKm1UdSbOW2c0b5w1HyMSnfNlrB4oaSpJPkQ1h/tBDAnEFIPeKCVOzk1alIqYXLWSUkG70Lkhg/LkYZicQmSUIWleky1gMogglTgkOHoRR2jKjTe3Y1rtJWaPA4VanInkh2UASeb73i9h8qlywVMFjSdmKTsR5VjC4XMlmaoIOlyTpSqlT0Le0G5aZ6gVJJ6gqZ/5jC3cd9jUkoy23DhlSJYWJ3CopITQl9qaRevzgehSTiaqb9Qtizs5UHHpWCmR46WqZN1hJJmsHY10FbC7UB5O0CJ03DakFZLKQQWB1adZKUlgzvyEccXyj2Oppq30ZoMDJCpSQwV9pPWxKTcRUX2akFMzQVCYtyNRBAJrYAWfnCS87wyEBKpmIJbSwZiByJaIsRnEhmQuYLMVaSR98daimcuuS9Cafi5eGUiQZGqSQ5USrhqaBC3Cj/easW8V2alTBqlcLjwqdh6XSawL/ALWmgAhaiHoShPygNm82aUjulKSoK1FlM70NLfdD0PYSnV0MzbsriRMKwgBCA5UVpZkh1FndvSM1NmqSokUqbEtfrt5x6Jk2YS+5SJi5iZgS60aiCTU8IVSwFrkmkC8VkcrEuZSSlqFXCL1dQFPW8bWSXXcKhJcqMmUJSnXNQo1a4qWewA++Nd2GlYfEpWlcxUrSQEOR8dTcMbClDSKmM7N4oSwhOiZxanC0hqG+sjn1iPKcimygoKCdVDwqSoNy4TdxE7nOLXM6V4MZRuVefY2s/s5iZYJlrTNQA7Oxb+FTj2MZ7D55ORpKkqSSlJoVJdxcNTTy+sNk5rPw6VaVqSNJpdNAdjQQKXh2oxSesYxZVjdyjfqXy8LLJssi8q6+qNOM7lzC6yoHq/1H4iFHaTDpDCeCOQ1fICg94yc7UAp68JD3uGi/luIQggd3KOz6Eg+6RHVLisdewn90cy4Kd/uU67bMJp7R4F+F3Ll0ofz8YaKWLzXATElLrDhnSlSSGrfiT7JaBGPzeXMP/KSwa1BVqo26Ak+7wyRgcKwUqeK1KdQBBuQXBPrF2oyScEcNOLkpc0aPAZpIWkyZOsEJKu8mMBwp8LguXalB8oykyWZau8UtKgC2gG/D+P0gzgpWXHUB3hLMeIln5MAztyMWcHkOBUG1LUORVZ9nSx/wwpqem1F/Kx49GqtS+dCYadLAAMqWoVoX3vu3ygrhMbhUhhhkIH7qQfc0hqcoAP6ufY6gFBw7MHA32cixirNyqcKd2hVEgGWbOepBerFSgdq7x52ua6l3Nx9/H8V+Mvz81wxJTpQpiHCkBgWfkKsRbmYfh5uFv3KfT7gafOAmHytUzWRKmAmatgASyQdIDs5tfeEnSFIOkpFA3EkpV6lLGKxyKK95r4bFfDc91FSXrv8AE1kjMZVgdI5FP+mkDcZmmAGvVoOoDWUIUCoAhQcpFWKQb7Rm1TpidRqwBN3b1vAiRhJ0xL93ML0B0kJbzZtzvFYy7tNeRGcFH3U4vz2D+JzDLdjPH8I/1vHQD/8ALOMVVMlh1Uj6anjo04Y+wlny17wQRMWNX6tXmdL0AuSq8UJc8DEztUpSidBCWBKWSwVRwL36wQTiCHFfy0A84mf8USGLoTfyb3jne244LVKi+jNwTRBqAA6gOf4RPIzca18Aqz8QLcLULMXasBAop8NyAC3wuT84fIMxJcoV+s0lLC97dKiBNlZwhptGjRmCnUyU3HxH7hGfmKJmTDQAzFEjkSqu9iItGYxIsHr0t7gRVSHmTCLanckMXI+sbkSx1e43uSEO4YCzsSQkML1sDBVGczFANoanN6EdbgX/AKxTlSJszTLQkHVwJD+F/tezwyRIUl0kOUqKSzkEpIqKeGn5eMb3RWotWx2eZgtcsJU2yqAhuG1fP5DnABGLW39B+EGMbJUsCoqbkkEuQN6CKByk1JmIZ+dW5sdo3Fsnk07UWctxSlOFXDbc/wDaLGDnTdatfh2tz/CHYTK0IlImGZVa1JI5aOTc/OLUrK1AazN1AvwhBoQaVHQGLxlsrOaSpkU1c7vE6TwUfw8y962aJcdOUTpGoJb4S33vFuRk5Wv9opISLAFiQbVEPw+XIWqYVJmEJlEpYtxC3nTnDlLYUY7gGWfhVMLg14lPRPLzELnytUvDlyeFVS73A3rtBJGXILKSDqsQVJH3uNxzi5iMqCky0GWnh31+9n9uvQRO0bM1lWDK5c1YKUmUNRdRdQsyRpZ7XIvFzCziFAqtuOkEsVl6JcucZaFaSgBThvCoKLA3DC8C8FiULDaVFbhuTeQI+X30knsWTtmjlZtKQ2lC0lwXQksoVFbuKwMxuFKpMmZqFHBSUl3DAW6GxL1PSCKMKNLAsByFQejk06QuFmKlrBoSOgYg7g9WiaitVoo5vTpfIgw+HmBI7yXNHLTwJP8AhMWxhpsyglLL7Ek/cI2OXZgFpdJAV1APuIKHEJXQslQbn5OCSBtb8Y3e5J3VdDE5fgsUjwSVAeR/7qGJ5uVT5h4hoPVm9Wt7Rq1TUJvMTXfUh44qlq3Wos7pSo/5U/0h6jJj52Rm00WsoX9DcjoII5VkEiW2hxvQ1g2JSmohSk76kkN71HpFcyh/03e+kv8AI2MKzRPLy6QfEn3Jh0zKJZDp9xfp53NOsVU4xvHSLsqeLgvAm07TE4pqmgLm2TLUhSWCnDVooPQ1saPFHMcgAUrulOkEsFXZ6V3p0Ea9M4G8MVhgbV8/x2i0eJmnb/PU5p8Na9h1X5t2PN8fhlS0nUkpcpHm60inOK02UA55AmjbCNznuVLXLKE3cKD2OkuziojGYnBzknQtOnXwgkUdXCKjziOXJDVcYqnz/Oh6HCLJKD8Wbtct72/kyuAm6H8heIMKolaXFHD7PWofakegD/w5BH/Mkq3GgJHoXVFOb2REnxpmUspw3yGmKLJpknJbAsSyJ6Hv8rB+FxKdRT3KUpJfhHEAK1KdIWQPL0gjhMXhgXVKfkSSR5sFAg+8GOw2XGXitYIWBLVQuFVYfeY2WYZFgp/7SSEKPxjhV5lSaKP8TxfieI1S/ZlSrzRHFjhjtZ4W++xkcPPkL4UuCOXE2+7Keo3MSDMlyyye8bqA3sov8jAXFYVUkzkS1FUvvSkuaqKSdJIsSGv16wyRmKk0KizWVX6/dHC+Jk3Ulf3/ALPShwGOULhKvLp8jUYftIqykp9yfcNBIYxE1OnvEdQqW4/zFv5Y8qxWdTpjM124EuOgYuxvDsKnFL/9RwaOdO72UQ8a1I454NL3aN7j+zutKqAhQIJlqSln5JI+6AKsFKlEkTgGppUSk8vFLL0PSIcMiYmZxJPhLueoatX3iotJmUUQkLX8tT/QRrRE55vxEtTssJzVaQAmYVGuoliCXppLBTNsXt7dEScLoVpStKUkOFzRwk0BAISXP4GOiTdOjjntKkUygqSAmWXq50qqWo53h2Ey9QWlakkhhw8buD1U0UP7WxBvMb0SPuiCdmczWn9crw1GunyN46HpOlKRoJ+BmLWSEMDzCWbagh+aYBc2aF6m0hndrgfhABc9ai+pZ8hMO45RLnCDMl4cK1nhJtyOmuq1OcNU7dB7SpWEFZOkeKcBRqzAKNyAEIjCYZJc4iX/APtf2r+axnkYFH2Safal/wCuJ52ERwuB4QA6js/2QXhWuw0n3NBgzgkzEkTpZU73VU+ZLbxBiv0OXMUmYs63dQCCpiTqZ2I3HygKZKQWZAY81E3I+yPrFrPtP6VMdnKvsOagfvCHarkKt+YQlZhgrALUWJfQl+EajdvsxEM+wlGkzj/dQPoYHICQ7lmBFENsUluIwJGKliwmHm601H8hgTBo9Gy+bh8Qj9W5CTVJ1BQJ516G1LxPmEhMqWpaJJmKDMkOSat1NHeAHYGZLJm6EkeB3IP2+X4Rq8di0SkKmTCyU3LE3LCg6kRVJNEpbMjw8hKkpUqWEqIBKTUpJAJBPQkw/FJShCiEhgLWuWiTDz0rSFpLpUAoHoUgiK+dFPcr1hxw0/vhvnGtqM9TPJzletaFzJaPsKASwcUfU7l4rox85QAVPKTpB1JSCCSK+EUrEOZzSBLmyywCmUHABBLbfmsLmqJgmImy1K0KDMFBn99x9IlbK0i/JXMOHxAXMK+BTEgC6TvuIzEnhINHEGsDL/UYku/AU/4SfvjPCYeR60hb0rNx5ujQDOQBRHmxb6CGzc0BAZJpZ1OQT6W6QMwWGXNWmXLDrWWSHAqepoPWHYvDrlLMtaShabpOzhxa9CDGNCKagnJz9UtiAyhevCRBzC9qDMS2lIoxFT051jI9yFD72iOVLWlXIjqPxtGtMWZtmxyHtHNwh7uY65JNDdQ8ianyPpyj0fB4sTUhctWsHzp/XpHluTyhPGhS0Obpdz7RosFlM7DIV3ExRKiLFmHIhRZQHoYnLYdWbRUtfxK+VQ3RzFfEYQEOSlJ57F7XjMTJWOU+qaUkhqFv9YivLyWbXVNNS/xb/wAJTGG9xqO13uHpxS+lZSo8wQ/m+/rFeZhVIqg6k/TzECUZPpWFlayRZlFvmSfR4M4aeYYCYfG7KcfnYxIha0lSgXBtUlr0UFHivsUmgvDpstC/ENJ+0Leo/CKxQuX1TsRaAZUmyJgmLUlaizq0LXQFSn4VJNEsaOABSpizJzhL6Zo0KpRVAfI2I9vWJJRQS4VpXsoCsRLwRJPestDggAABJ5nTe4s1gXu7elhqfUuBUtZYKDiwetwfag6RPJK00J1JbevK/S+wjJYjKAlQKVqSr4ZalHuy1XQU1JfqodYK4TOSlu+LauIEilSbLFLAFzSoha5Q9DTxRkriEcAuUMQsd3oZCXWk/bJppFvDcc4OudLoUFgbG/vt6iBOGnSydSWBVcsOLk5+L5nyh2OUe7XpB16VadNCSxYe+0Y1biabqzAJnoUkCylLWo7CrM2xIL+8LMwvCQWIUw61IHreDWN7FOkGTMq1l1BLVqBT2MBRluIkzZaJiVJBmIY0KCytRYilha8c7xvVZ6cc0PDdPkj1KRNll0pKSk/Aw+jWijj8kwqgSUaGDkooKV8Jp8oGaiVFjxbs3MPwqq1Lg7w3HZitMmZUeA3f4qGhqmp5x6LxnjRk09jLZ7mkrDtpMxaVO3CBZtiTSo5QBRnMlZcyUIqBqLmhLEgAUYVin2qxKlLQLkA0A5n/AOMPwmBUZYQJZCyk1Ukpu5uRt0jChbopNLSpLZ9zbf2VLYKk4uWUH98oPqC/1joxuXZZOlLUqYHcfCCoX6COjX6WfZmv1i7p/IDyJlTRI8kpHPkI6biVhaWUocD3LXO0dHRizFD5qiakv/uIIY//AJeR/e/zqhY6NR6mZdARLUX9PxgsZQKEEioBYx0dDBlDMVEKW3M/UwXzlAOImHdx/lEdHQ0LsD5KQVrB/e+pgbiUAFQA+18hHR0IZpf/AA8NZnkj6rjaTACCCARyIcR0dFoe6Rye8NBv6fQQJ7TLPcKD7o/9xMLHQPkKPMysuyU7aregP1gv2iAl4YKQACFy7gKuhX2n5COjo55PdF+5ewKQZM9LBtA2HxFj8jGHTeOjooCLORqInS2LNNT/AJwPoTFjNVEzpj14jHR0AdSvh1WiTFIGgncM3reFjoOoyDDzCkggkHmI9cyKaVSkElyRWOjozkGgqKiIZsdHRFDIpgiusbx0dAMfIUTQxYw6iFAbE1EdHQwZUzmQlKqBnhMkUVKZRcam9GhY6H1BchmaK0IWU0LKr5Bwa7g73gLhJyu4UonUSZb6uIVDminF46Oh/wDLEvfRJJHdzpqEOEhOoByQ5XLBNb0UfeC+BxCivS9GNPztHR0ck+h3wScW32/gJoUXHkT+fwgN2vmE4aWTcrD/AMiz9RHR0bb9lnNjX7kfUHZTPUqfMlKJUhKjpCqsyiAxNducW84rJmg1CVJAerB0846OjrxO4bksySy7Hn+KH/Fy9qC1NzyjaZiNGLXKS4RpBYknxAvUuW6Wjo6OXL7z/O56vCe5Xk//ACDc0HdAd3wvsLe1hHR0dHt8HOTxK2eHx2KCzOor5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1184004854"/>
              </p:ext>
            </p:extLst>
          </p:nvPr>
        </p:nvGraphicFramePr>
        <p:xfrm>
          <a:off x="794292" y="5257800"/>
          <a:ext cx="7555416" cy="888200"/>
        </p:xfrm>
        <a:graphic>
          <a:graphicData uri="http://schemas.openxmlformats.org/drawingml/2006/table">
            <a:tbl>
              <a:tblPr firstRow="1" bandRow="1">
                <a:tableStyleId>{5C22544A-7EE6-4342-B048-85BDC9FD1C3A}</a:tableStyleId>
              </a:tblPr>
              <a:tblGrid>
                <a:gridCol w="944427">
                  <a:extLst>
                    <a:ext uri="{9D8B030D-6E8A-4147-A177-3AD203B41FA5}">
                      <a16:colId xmlns:a16="http://schemas.microsoft.com/office/drawing/2014/main" val="20000"/>
                    </a:ext>
                  </a:extLst>
                </a:gridCol>
                <a:gridCol w="944427">
                  <a:extLst>
                    <a:ext uri="{9D8B030D-6E8A-4147-A177-3AD203B41FA5}">
                      <a16:colId xmlns:a16="http://schemas.microsoft.com/office/drawing/2014/main" val="20001"/>
                    </a:ext>
                  </a:extLst>
                </a:gridCol>
                <a:gridCol w="944427">
                  <a:extLst>
                    <a:ext uri="{9D8B030D-6E8A-4147-A177-3AD203B41FA5}">
                      <a16:colId xmlns:a16="http://schemas.microsoft.com/office/drawing/2014/main" val="20002"/>
                    </a:ext>
                  </a:extLst>
                </a:gridCol>
                <a:gridCol w="944427">
                  <a:extLst>
                    <a:ext uri="{9D8B030D-6E8A-4147-A177-3AD203B41FA5}">
                      <a16:colId xmlns:a16="http://schemas.microsoft.com/office/drawing/2014/main" val="20003"/>
                    </a:ext>
                  </a:extLst>
                </a:gridCol>
                <a:gridCol w="944427">
                  <a:extLst>
                    <a:ext uri="{9D8B030D-6E8A-4147-A177-3AD203B41FA5}">
                      <a16:colId xmlns:a16="http://schemas.microsoft.com/office/drawing/2014/main" val="20004"/>
                    </a:ext>
                  </a:extLst>
                </a:gridCol>
                <a:gridCol w="944427">
                  <a:extLst>
                    <a:ext uri="{9D8B030D-6E8A-4147-A177-3AD203B41FA5}">
                      <a16:colId xmlns:a16="http://schemas.microsoft.com/office/drawing/2014/main" val="20005"/>
                    </a:ext>
                  </a:extLst>
                </a:gridCol>
                <a:gridCol w="944427">
                  <a:extLst>
                    <a:ext uri="{9D8B030D-6E8A-4147-A177-3AD203B41FA5}">
                      <a16:colId xmlns:a16="http://schemas.microsoft.com/office/drawing/2014/main" val="20006"/>
                    </a:ext>
                  </a:extLst>
                </a:gridCol>
                <a:gridCol w="944427">
                  <a:extLst>
                    <a:ext uri="{9D8B030D-6E8A-4147-A177-3AD203B41FA5}">
                      <a16:colId xmlns:a16="http://schemas.microsoft.com/office/drawing/2014/main" val="20007"/>
                    </a:ext>
                  </a:extLst>
                </a:gridCol>
              </a:tblGrid>
              <a:tr h="419100">
                <a:tc>
                  <a:txBody>
                    <a:bodyPr/>
                    <a:lstStyle/>
                    <a:p>
                      <a:pPr algn="ctr"/>
                      <a:r>
                        <a:rPr lang="en-US" sz="1400" b="1" dirty="0"/>
                        <a:t>Forecast</a:t>
                      </a:r>
                    </a:p>
                  </a:txBody>
                  <a:tcPr marL="103340" marR="103340" marT="51670" marB="51670"/>
                </a:tc>
                <a:tc>
                  <a:txBody>
                    <a:bodyPr/>
                    <a:lstStyle/>
                    <a:p>
                      <a:pPr algn="ctr"/>
                      <a:r>
                        <a:rPr lang="en-US" sz="1400" b="1" dirty="0"/>
                        <a:t>Actual</a:t>
                      </a:r>
                    </a:p>
                  </a:txBody>
                  <a:tcPr marL="103340" marR="103340" marT="51670" marB="51670"/>
                </a:tc>
                <a:tc>
                  <a:txBody>
                    <a:bodyPr/>
                    <a:lstStyle/>
                    <a:p>
                      <a:pPr algn="ctr"/>
                      <a:r>
                        <a:rPr lang="en-US" sz="1400" b="1" dirty="0"/>
                        <a:t>Q1/16</a:t>
                      </a:r>
                    </a:p>
                  </a:txBody>
                  <a:tcPr marL="103340" marR="103340" marT="51670" marB="51670"/>
                </a:tc>
                <a:tc>
                  <a:txBody>
                    <a:bodyPr/>
                    <a:lstStyle/>
                    <a:p>
                      <a:pPr algn="ctr"/>
                      <a:r>
                        <a:rPr lang="en-US" sz="1400" b="1" dirty="0"/>
                        <a:t>Q2/16</a:t>
                      </a:r>
                    </a:p>
                  </a:txBody>
                  <a:tcPr marL="103340" marR="103340" marT="51670" marB="51670"/>
                </a:tc>
                <a:tc>
                  <a:txBody>
                    <a:bodyPr/>
                    <a:lstStyle/>
                    <a:p>
                      <a:pPr algn="ctr"/>
                      <a:r>
                        <a:rPr lang="en-US" sz="1400" b="1" dirty="0"/>
                        <a:t>Q3/16</a:t>
                      </a:r>
                    </a:p>
                  </a:txBody>
                  <a:tcPr marL="103340" marR="103340" marT="51670" marB="51670"/>
                </a:tc>
                <a:tc>
                  <a:txBody>
                    <a:bodyPr/>
                    <a:lstStyle/>
                    <a:p>
                      <a:pPr algn="ctr"/>
                      <a:r>
                        <a:rPr lang="en-US" sz="1400" b="1" dirty="0"/>
                        <a:t>Q4/16</a:t>
                      </a:r>
                    </a:p>
                  </a:txBody>
                  <a:tcPr marL="103340" marR="103340" marT="51670" marB="51670"/>
                </a:tc>
                <a:tc>
                  <a:txBody>
                    <a:bodyPr/>
                    <a:lstStyle/>
                    <a:p>
                      <a:pPr algn="ctr"/>
                      <a:r>
                        <a:rPr lang="en-US" sz="1400" b="1" dirty="0"/>
                        <a:t>2020</a:t>
                      </a:r>
                    </a:p>
                  </a:txBody>
                  <a:tcPr marL="103340" marR="103340" marT="51670" marB="51670"/>
                </a:tc>
                <a:tc>
                  <a:txBody>
                    <a:bodyPr/>
                    <a:lstStyle/>
                    <a:p>
                      <a:pPr algn="ctr"/>
                      <a:r>
                        <a:rPr lang="en-US" sz="1400" b="1" dirty="0"/>
                        <a:t>Unit</a:t>
                      </a:r>
                    </a:p>
                  </a:txBody>
                  <a:tcPr marL="103340" marR="103340" marT="51670" marB="51670"/>
                </a:tc>
                <a:extLst>
                  <a:ext uri="{0D108BD9-81ED-4DB2-BD59-A6C34878D82A}">
                    <a16:rowId xmlns:a16="http://schemas.microsoft.com/office/drawing/2014/main" val="10000"/>
                  </a:ext>
                </a:extLst>
              </a:tr>
              <a:tr h="419100">
                <a:tc>
                  <a:txBody>
                    <a:bodyPr/>
                    <a:lstStyle/>
                    <a:p>
                      <a:pPr algn="ctr"/>
                      <a:r>
                        <a:rPr lang="en-US" sz="1200" dirty="0"/>
                        <a:t>Producer Prices</a:t>
                      </a:r>
                    </a:p>
                  </a:txBody>
                  <a:tcPr marL="103340" marR="103340" marT="51670" marB="51670"/>
                </a:tc>
                <a:tc>
                  <a:txBody>
                    <a:bodyPr/>
                    <a:lstStyle/>
                    <a:p>
                      <a:pPr algn="ctr"/>
                      <a:r>
                        <a:rPr lang="en-US" sz="1200" dirty="0"/>
                        <a:t>105</a:t>
                      </a:r>
                    </a:p>
                  </a:txBody>
                  <a:tcPr marL="103340" marR="103340" marT="51670" marB="51670"/>
                </a:tc>
                <a:tc>
                  <a:txBody>
                    <a:bodyPr/>
                    <a:lstStyle/>
                    <a:p>
                      <a:pPr algn="ctr"/>
                      <a:r>
                        <a:rPr lang="en-US" sz="1200" dirty="0"/>
                        <a:t>106</a:t>
                      </a:r>
                    </a:p>
                  </a:txBody>
                  <a:tcPr marL="103340" marR="103340" marT="51670" marB="51670"/>
                </a:tc>
                <a:tc>
                  <a:txBody>
                    <a:bodyPr/>
                    <a:lstStyle/>
                    <a:p>
                      <a:pPr algn="ctr"/>
                      <a:r>
                        <a:rPr lang="en-US" sz="1200" dirty="0"/>
                        <a:t>106</a:t>
                      </a:r>
                    </a:p>
                  </a:txBody>
                  <a:tcPr marL="103340" marR="103340" marT="51670" marB="51670"/>
                </a:tc>
                <a:tc>
                  <a:txBody>
                    <a:bodyPr/>
                    <a:lstStyle/>
                    <a:p>
                      <a:pPr algn="ctr"/>
                      <a:r>
                        <a:rPr lang="en-US" sz="1200" dirty="0"/>
                        <a:t>106</a:t>
                      </a:r>
                    </a:p>
                  </a:txBody>
                  <a:tcPr marL="103340" marR="103340" marT="51670" marB="51670"/>
                </a:tc>
                <a:tc>
                  <a:txBody>
                    <a:bodyPr/>
                    <a:lstStyle/>
                    <a:p>
                      <a:pPr algn="ctr"/>
                      <a:r>
                        <a:rPr lang="en-US" sz="1200" dirty="0"/>
                        <a:t>106</a:t>
                      </a:r>
                    </a:p>
                  </a:txBody>
                  <a:tcPr marL="103340" marR="103340" marT="51670" marB="51670"/>
                </a:tc>
                <a:tc>
                  <a:txBody>
                    <a:bodyPr/>
                    <a:lstStyle/>
                    <a:p>
                      <a:pPr algn="ctr"/>
                      <a:r>
                        <a:rPr lang="en-US" sz="1200" dirty="0"/>
                        <a:t>106</a:t>
                      </a:r>
                    </a:p>
                  </a:txBody>
                  <a:tcPr marL="103340" marR="103340" marT="51670" marB="51670"/>
                </a:tc>
                <a:tc>
                  <a:txBody>
                    <a:bodyPr/>
                    <a:lstStyle/>
                    <a:p>
                      <a:pPr algn="ctr"/>
                      <a:r>
                        <a:rPr lang="en-US" sz="1200" dirty="0"/>
                        <a:t>Index Points</a:t>
                      </a:r>
                    </a:p>
                  </a:txBody>
                  <a:tcPr marL="103340" marR="103340" marT="51670" marB="51670"/>
                </a:tc>
                <a:extLst>
                  <a:ext uri="{0D108BD9-81ED-4DB2-BD59-A6C34878D82A}">
                    <a16:rowId xmlns:a16="http://schemas.microsoft.com/office/drawing/2014/main" val="10001"/>
                  </a:ext>
                </a:extLst>
              </a:tr>
            </a:tbl>
          </a:graphicData>
        </a:graphic>
      </p:graphicFrame>
      <p:pic>
        <p:nvPicPr>
          <p:cNvPr id="9220" name="Picture 4" descr="Colombia Producer Pr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5" y="1702151"/>
            <a:ext cx="6953250" cy="3238501"/>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www.clker.com/cliparts/8/1/9/c/1306158257601547459price_t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91149"/>
            <a:ext cx="2133600" cy="16189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http://fla.fg-a.com/flags/colombia-flag-butt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5495" y="338919"/>
            <a:ext cx="685799" cy="6858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04800" y="6299158"/>
            <a:ext cx="5029200" cy="253916"/>
          </a:xfrm>
          <a:prstGeom prst="rect">
            <a:avLst/>
          </a:prstGeom>
          <a:noFill/>
        </p:spPr>
        <p:txBody>
          <a:bodyPr wrap="square" rtlCol="0">
            <a:spAutoFit/>
          </a:bodyPr>
          <a:lstStyle/>
          <a:p>
            <a:r>
              <a:rPr lang="en-US" sz="1050" dirty="0"/>
              <a:t>Source: http://www.tradingeconomics.com/colombia/producer-prices/forecast</a:t>
            </a:r>
          </a:p>
        </p:txBody>
      </p:sp>
      <p:sp>
        <p:nvSpPr>
          <p:cNvPr id="14" name="Rectangle 13"/>
          <p:cNvSpPr/>
          <p:nvPr/>
        </p:nvSpPr>
        <p:spPr>
          <a:xfrm>
            <a:off x="3262186" y="329820"/>
            <a:ext cx="2619628" cy="646331"/>
          </a:xfrm>
          <a:prstGeom prst="rect">
            <a:avLst/>
          </a:prstGeom>
        </p:spPr>
        <p:txBody>
          <a:bodyPr wrap="none">
            <a:spAutoFit/>
          </a:bodyPr>
          <a:lstStyle/>
          <a:p>
            <a:r>
              <a:rPr lang="es-CO" sz="3500" b="1" dirty="0" err="1">
                <a:solidFill>
                  <a:srgbClr val="23572D"/>
                </a:solidFill>
                <a:latin typeface="Century Gothic" panose="020B0502020202020204" pitchFamily="34" charset="0"/>
              </a:rPr>
              <a:t>Projections</a:t>
            </a:r>
            <a:endParaRPr lang="en-US" sz="3500" dirty="0"/>
          </a:p>
        </p:txBody>
      </p:sp>
    </p:spTree>
    <p:extLst>
      <p:ext uri="{BB962C8B-B14F-4D97-AF65-F5344CB8AC3E}">
        <p14:creationId xmlns:p14="http://schemas.microsoft.com/office/powerpoint/2010/main" val="215662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ame 15"/>
          <p:cNvSpPr/>
          <p:nvPr/>
        </p:nvSpPr>
        <p:spPr>
          <a:xfrm>
            <a:off x="0" y="0"/>
            <a:ext cx="9144000" cy="6858000"/>
          </a:xfrm>
          <a:prstGeom prst="frame">
            <a:avLst>
              <a:gd name="adj1" fmla="val 4626"/>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868362"/>
          </a:xfrm>
        </p:spPr>
        <p:txBody>
          <a:bodyPr>
            <a:normAutofit/>
          </a:bodyPr>
          <a:lstStyle/>
          <a:p>
            <a:r>
              <a:rPr lang="es-CO" sz="3500" b="1" dirty="0" err="1">
                <a:solidFill>
                  <a:srgbClr val="23572D"/>
                </a:solidFill>
                <a:latin typeface="Century Gothic" panose="020B0502020202020204" pitchFamily="34" charset="0"/>
              </a:rPr>
              <a:t>Executive</a:t>
            </a:r>
            <a:r>
              <a:rPr lang="es-CO" sz="3500" b="1" dirty="0">
                <a:solidFill>
                  <a:srgbClr val="23572D"/>
                </a:solidFill>
                <a:latin typeface="Century Gothic" panose="020B0502020202020204" pitchFamily="34" charset="0"/>
              </a:rPr>
              <a:t> </a:t>
            </a:r>
            <a:r>
              <a:rPr lang="es-CO" sz="3500" b="1" dirty="0" err="1">
                <a:solidFill>
                  <a:srgbClr val="23572D"/>
                </a:solidFill>
                <a:latin typeface="Century Gothic" panose="020B0502020202020204" pitchFamily="34" charset="0"/>
              </a:rPr>
              <a:t>Team</a:t>
            </a:r>
            <a:endParaRPr lang="es-CO" sz="3500" b="1" dirty="0">
              <a:solidFill>
                <a:srgbClr val="23572D"/>
              </a:solidFill>
              <a:latin typeface="Century Gothic" panose="020B0502020202020204" pitchFamily="34" charset="0"/>
            </a:endParaRPr>
          </a:p>
        </p:txBody>
      </p:sp>
      <p:sp>
        <p:nvSpPr>
          <p:cNvPr id="3" name="Content Placeholder 2"/>
          <p:cNvSpPr>
            <a:spLocks noGrp="1"/>
          </p:cNvSpPr>
          <p:nvPr>
            <p:ph idx="1"/>
          </p:nvPr>
        </p:nvSpPr>
        <p:spPr>
          <a:xfrm>
            <a:off x="2882252" y="1393027"/>
            <a:ext cx="5840308" cy="1828800"/>
          </a:xfrm>
        </p:spPr>
        <p:txBody>
          <a:bodyPr>
            <a:noAutofit/>
          </a:bodyPr>
          <a:lstStyle/>
          <a:p>
            <a:pPr marL="0" indent="0" algn="just">
              <a:buNone/>
            </a:pPr>
            <a:r>
              <a:rPr lang="en-US" sz="1600" b="1" dirty="0">
                <a:solidFill>
                  <a:srgbClr val="004800"/>
                </a:solidFill>
                <a:latin typeface="Century Gothic" panose="020B0502020202020204" pitchFamily="34" charset="0"/>
              </a:rPr>
              <a:t>Raul Gallon: </a:t>
            </a:r>
            <a:r>
              <a:rPr lang="en-US" sz="1600" dirty="0">
                <a:latin typeface="Century Gothic" panose="020B0502020202020204" pitchFamily="34" charset="0"/>
              </a:rPr>
              <a:t>With a background in International Economics, Exports, and Insurance along with a passion for leadership, success, and team building; Raul Gallon is the President of Gallon Exports, Inc.  With his broad depth of learning and results-driven leadership philosophy, Gallon Exports, Inc. has expanded their business to Europe and South America.  </a:t>
            </a:r>
          </a:p>
          <a:p>
            <a:pPr marL="0" indent="0" algn="just">
              <a:buNone/>
            </a:pPr>
            <a:endParaRPr lang="en-US" sz="1600" dirty="0">
              <a:latin typeface="Century Gothic" panose="020B0502020202020204" pitchFamily="34" charset="0"/>
            </a:endParaRPr>
          </a:p>
          <a:p>
            <a:pPr marL="0" indent="0" algn="just">
              <a:buNone/>
            </a:pPr>
            <a:r>
              <a:rPr lang="en-US" sz="1600" dirty="0">
                <a:latin typeface="Century Gothic" panose="020B0502020202020204" pitchFamily="34" charset="0"/>
              </a:rPr>
              <a:t> </a:t>
            </a:r>
            <a:br>
              <a:rPr lang="en-US" sz="1600" dirty="0">
                <a:latin typeface="Century Gothic" panose="020B0502020202020204" pitchFamily="34" charset="0"/>
              </a:rPr>
            </a:br>
            <a:br>
              <a:rPr lang="en-US" sz="1600" dirty="0">
                <a:latin typeface="Century Gothic" panose="020B0502020202020204" pitchFamily="34" charset="0"/>
              </a:rPr>
            </a:br>
            <a:endParaRPr lang="en-US" sz="1600" dirty="0">
              <a:latin typeface="Century Gothic" panose="020B0502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35907" y="5171182"/>
            <a:ext cx="8272185" cy="1077218"/>
          </a:xfrm>
          <a:prstGeom prst="rect">
            <a:avLst/>
          </a:prstGeom>
        </p:spPr>
        <p:txBody>
          <a:bodyPr wrap="square">
            <a:spAutoFit/>
          </a:bodyPr>
          <a:lstStyle/>
          <a:p>
            <a:pPr algn="just"/>
            <a:r>
              <a:rPr lang="en-US" sz="1600" dirty="0">
                <a:latin typeface="Century Gothic" panose="020B0502020202020204" pitchFamily="34" charset="0"/>
              </a:rPr>
              <a:t>Mr. Gallon has ten (10) years of exporting experience and is also a licensed and certified Property &amp; Casualty Claims Adjuster, appraisal and umpire along with several insurance certifications.  Mr. Gallon has a Bachelor’s Degree in International Economics from Florida Atlantic University. </a:t>
            </a:r>
          </a:p>
        </p:txBody>
      </p:sp>
      <p:sp>
        <p:nvSpPr>
          <p:cNvPr id="5" name="Rectangle 4"/>
          <p:cNvSpPr/>
          <p:nvPr/>
        </p:nvSpPr>
        <p:spPr>
          <a:xfrm>
            <a:off x="2892488" y="3266182"/>
            <a:ext cx="5830072" cy="1077218"/>
          </a:xfrm>
          <a:prstGeom prst="rect">
            <a:avLst/>
          </a:prstGeom>
        </p:spPr>
        <p:txBody>
          <a:bodyPr wrap="square">
            <a:spAutoFit/>
          </a:bodyPr>
          <a:lstStyle/>
          <a:p>
            <a:pPr algn="just"/>
            <a:r>
              <a:rPr lang="en-US" sz="1600" dirty="0">
                <a:latin typeface="Century Gothic" panose="020B0502020202020204" pitchFamily="34" charset="0"/>
              </a:rPr>
              <a:t>As a successful and innovative entrepreneur, Mr. Gallon is also the Chief Executive Officer / President of G&amp;G Holdings Group, LLC (</a:t>
            </a:r>
            <a:r>
              <a:rPr lang="en-US" sz="1600" dirty="0">
                <a:latin typeface="Century Gothic" panose="020B0502020202020204" pitchFamily="34" charset="0"/>
                <a:hlinkClick r:id="rId6"/>
              </a:rPr>
              <a:t>www.ggholdingsgroup.com</a:t>
            </a:r>
            <a:r>
              <a:rPr lang="en-US" sz="1600" dirty="0">
                <a:latin typeface="Century Gothic" panose="020B0502020202020204" pitchFamily="34" charset="0"/>
              </a:rPr>
              <a:t>) – an international  investment </a:t>
            </a:r>
            <a:r>
              <a:rPr lang="en-US" sz="200" dirty="0">
                <a:latin typeface="Century Gothic" panose="020B0502020202020204" pitchFamily="34" charset="0"/>
              </a:rPr>
              <a:t>     </a:t>
            </a:r>
            <a:r>
              <a:rPr lang="en-US" sz="1600" dirty="0">
                <a:latin typeface="Century Gothic" panose="020B0502020202020204" pitchFamily="34" charset="0"/>
              </a:rPr>
              <a:t> firm  that   focuses  on   exports, </a:t>
            </a:r>
            <a:endParaRPr lang="en-US" sz="1600" dirty="0"/>
          </a:p>
        </p:txBody>
      </p:sp>
      <p:sp>
        <p:nvSpPr>
          <p:cNvPr id="7" name="Rectangle 6"/>
          <p:cNvSpPr/>
          <p:nvPr/>
        </p:nvSpPr>
        <p:spPr>
          <a:xfrm>
            <a:off x="450374" y="4350603"/>
            <a:ext cx="8272185" cy="830997"/>
          </a:xfrm>
          <a:prstGeom prst="rect">
            <a:avLst/>
          </a:prstGeom>
        </p:spPr>
        <p:txBody>
          <a:bodyPr wrap="square">
            <a:spAutoFit/>
          </a:bodyPr>
          <a:lstStyle/>
          <a:p>
            <a:pPr algn="just"/>
            <a:r>
              <a:rPr lang="en-US" sz="1600" dirty="0">
                <a:latin typeface="Century Gothic" panose="020B0502020202020204" pitchFamily="34" charset="0"/>
              </a:rPr>
              <a:t>insurance, and insurance services.  In Gallon Exports, Inc., Mr. Gallon is responsible for the day-to-day operations as well as quality control and the logistics section of our business.</a:t>
            </a:r>
            <a:endParaRPr lang="en-US" sz="1600" dirty="0"/>
          </a:p>
        </p:txBody>
      </p:sp>
      <p:pic>
        <p:nvPicPr>
          <p:cNvPr id="10" name="Picture 9">
            <a:extLst>
              <a:ext uri="{FF2B5EF4-FFF2-40B4-BE49-F238E27FC236}">
                <a16:creationId xmlns:a16="http://schemas.microsoft.com/office/drawing/2014/main" id="{8B12A0EC-3062-451F-890F-F29FF6B459B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963" y="1328853"/>
            <a:ext cx="2570637" cy="2570637"/>
          </a:xfrm>
          <a:prstGeom prst="rect">
            <a:avLst/>
          </a:prstGeom>
        </p:spPr>
      </p:pic>
    </p:spTree>
    <p:custDataLst>
      <p:tags r:id="rId1"/>
    </p:custDataLst>
    <p:extLst>
      <p:ext uri="{BB962C8B-B14F-4D97-AF65-F5344CB8AC3E}">
        <p14:creationId xmlns:p14="http://schemas.microsoft.com/office/powerpoint/2010/main" val="1249792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9144000" cy="6858000"/>
          </a:xfrm>
          <a:prstGeom prst="frame">
            <a:avLst>
              <a:gd name="adj1" fmla="val 4626"/>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274638"/>
            <a:ext cx="8229600" cy="868362"/>
          </a:xfrm>
        </p:spPr>
        <p:txBody>
          <a:bodyPr>
            <a:normAutofit/>
          </a:bodyPr>
          <a:lstStyle/>
          <a:p>
            <a:r>
              <a:rPr lang="es-CO" sz="3500" b="1" dirty="0">
                <a:solidFill>
                  <a:srgbClr val="23572D"/>
                </a:solidFill>
                <a:latin typeface="Century Gothic" panose="020B0502020202020204" pitchFamily="34" charset="0"/>
              </a:rPr>
              <a:t>What is Avocado Hass?</a:t>
            </a:r>
          </a:p>
        </p:txBody>
      </p:sp>
      <p:sp>
        <p:nvSpPr>
          <p:cNvPr id="3" name="Content Placeholder 2"/>
          <p:cNvSpPr>
            <a:spLocks noGrp="1"/>
          </p:cNvSpPr>
          <p:nvPr>
            <p:ph idx="1"/>
          </p:nvPr>
        </p:nvSpPr>
        <p:spPr>
          <a:xfrm>
            <a:off x="457200" y="1295400"/>
            <a:ext cx="8229600" cy="3505200"/>
          </a:xfrm>
        </p:spPr>
        <p:txBody>
          <a:bodyPr>
            <a:normAutofit/>
          </a:bodyPr>
          <a:lstStyle/>
          <a:p>
            <a:pPr marL="0" lvl="0" indent="0" algn="just">
              <a:spcBef>
                <a:spcPts val="0"/>
              </a:spcBef>
              <a:buNone/>
            </a:pPr>
            <a:r>
              <a:rPr lang="en-US" sz="1600" dirty="0">
                <a:solidFill>
                  <a:prstClr val="black"/>
                </a:solidFill>
                <a:latin typeface="Century Gothic"/>
              </a:rPr>
              <a:t>The Hass avocado is a cultivar of avocado with dark green, bumpy skin. It was first grown and sold by Southern California horticulturist, Rudolph Hass, who also gave it his name.</a:t>
            </a:r>
          </a:p>
          <a:p>
            <a:pPr marL="0" lvl="0" indent="0" algn="just">
              <a:spcBef>
                <a:spcPts val="0"/>
              </a:spcBef>
              <a:buNone/>
            </a:pPr>
            <a:br>
              <a:rPr lang="en-US" sz="1600" dirty="0">
                <a:solidFill>
                  <a:prstClr val="black"/>
                </a:solidFill>
                <a:latin typeface="Century Gothic"/>
              </a:rPr>
            </a:br>
            <a:r>
              <a:rPr lang="en-US" sz="1600" dirty="0">
                <a:solidFill>
                  <a:prstClr val="black"/>
                </a:solidFill>
                <a:latin typeface="Century Gothic"/>
              </a:rPr>
              <a:t>The Hass avocado is a large-sized fruit weighing 200-300 grams. When ripe, the skin becomes a dark purplish-black and yields to gentle pressure. When ready to serve, it becomes white-green in the middle part of the inner fruit.</a:t>
            </a:r>
            <a:br>
              <a:rPr lang="en-US" sz="1600" dirty="0">
                <a:solidFill>
                  <a:prstClr val="black"/>
                </a:solidFill>
                <a:latin typeface="Century Gothic"/>
              </a:rPr>
            </a:br>
            <a:br>
              <a:rPr lang="en-US" sz="1600" dirty="0">
                <a:solidFill>
                  <a:prstClr val="black"/>
                </a:solidFill>
                <a:latin typeface="Century Gothic"/>
              </a:rPr>
            </a:br>
            <a:r>
              <a:rPr lang="en-US" sz="1600" dirty="0">
                <a:solidFill>
                  <a:prstClr val="black"/>
                </a:solidFill>
                <a:latin typeface="Century Gothic"/>
              </a:rPr>
              <a:t>Owing to its taste, size, shelf-life, high growing yield and in some areas, year-round harvesting, the Hass cultivar is the most commercially popular avocado worldwide.</a:t>
            </a:r>
          </a:p>
          <a:p>
            <a:pPr marL="0" lvl="0" indent="0" algn="just">
              <a:spcBef>
                <a:spcPts val="0"/>
              </a:spcBef>
              <a:buNone/>
            </a:pPr>
            <a:endParaRPr lang="es-CO" sz="1800" dirty="0">
              <a:solidFill>
                <a:prstClr val="black"/>
              </a:solidFill>
              <a:latin typeface="Trebuchet MS" panose="020B0603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pic>
        <p:nvPicPr>
          <p:cNvPr id="16" name="Picture 2" descr="D:\Mis documentos\DISEÑO\David A. Montoya\2015\La perla\AGROFUTURO 2015\CALIBRES.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741" r="741"/>
          <a:stretch/>
        </p:blipFill>
        <p:spPr bwMode="auto">
          <a:xfrm>
            <a:off x="1051471" y="4419114"/>
            <a:ext cx="7041058" cy="17287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10951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032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Our</a:t>
            </a:r>
            <a:r>
              <a:rPr lang="es-CO" sz="2000" b="1" dirty="0">
                <a:solidFill>
                  <a:schemeClr val="bg1">
                    <a:lumMod val="50000"/>
                  </a:schemeClr>
                </a:solidFill>
                <a:latin typeface="Century Gothic" panose="020B0502020202020204" pitchFamily="34" charset="0"/>
              </a:rPr>
              <a:t> main product</a:t>
            </a:r>
            <a:endParaRPr lang="es-CO" sz="3500" b="1" dirty="0">
              <a:solidFill>
                <a:schemeClr val="bg1">
                  <a:lumMod val="50000"/>
                </a:schemeClr>
              </a:solidFill>
              <a:latin typeface="Century Gothic" panose="020B0502020202020204" pitchFamily="34" charset="0"/>
            </a:endParaRPr>
          </a:p>
        </p:txBody>
      </p:sp>
      <p:sp>
        <p:nvSpPr>
          <p:cNvPr id="3" name="Content Placeholder 2"/>
          <p:cNvSpPr>
            <a:spLocks noGrp="1"/>
          </p:cNvSpPr>
          <p:nvPr>
            <p:ph idx="1"/>
          </p:nvPr>
        </p:nvSpPr>
        <p:spPr>
          <a:xfrm>
            <a:off x="457200" y="1295400"/>
            <a:ext cx="8229600" cy="609600"/>
          </a:xfrm>
        </p:spPr>
        <p:txBody>
          <a:bodyPr>
            <a:normAutofit/>
          </a:bodyPr>
          <a:lstStyle/>
          <a:p>
            <a:pPr marL="0" lvl="0" indent="0" algn="just">
              <a:spcBef>
                <a:spcPts val="0"/>
              </a:spcBef>
              <a:buNone/>
            </a:pPr>
            <a:r>
              <a:rPr lang="en-US" sz="1600" dirty="0">
                <a:solidFill>
                  <a:prstClr val="black"/>
                </a:solidFill>
                <a:latin typeface="Century Gothic"/>
              </a:rPr>
              <a:t>Hass avocados are high in healthy fats, vitamins C, E and B, potassium, and folic acid.</a:t>
            </a:r>
          </a:p>
          <a:p>
            <a:pPr marL="0" lvl="0" indent="0" algn="just">
              <a:spcBef>
                <a:spcPts val="0"/>
              </a:spcBef>
              <a:buNone/>
            </a:pPr>
            <a:endParaRPr lang="es-CO" sz="1800" dirty="0">
              <a:solidFill>
                <a:prstClr val="black"/>
              </a:solidFill>
              <a:latin typeface="Trebuchet MS" panose="020B0603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2497404169"/>
              </p:ext>
            </p:extLst>
          </p:nvPr>
        </p:nvGraphicFramePr>
        <p:xfrm>
          <a:off x="1524000" y="1700808"/>
          <a:ext cx="6096000" cy="2185392"/>
        </p:xfrm>
        <a:graphic>
          <a:graphicData uri="http://schemas.openxmlformats.org/drawingml/2006/table">
            <a:tbl>
              <a:tblPr firstRow="1" bandRow="1"/>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2185392">
                <a:tc>
                  <a:txBody>
                    <a:bodyPr/>
                    <a:lstStyle>
                      <a:lvl1pPr marL="0" algn="l" defTabSz="914400" rtl="0" eaLnBrk="1" latinLnBrk="0" hangingPunct="1">
                        <a:defRPr sz="1800" b="1" kern="1200">
                          <a:solidFill>
                            <a:schemeClr val="lt1"/>
                          </a:solidFill>
                          <a:latin typeface="Century Gothic"/>
                          <a:ea typeface=""/>
                          <a:cs typeface=""/>
                        </a:defRPr>
                      </a:lvl1pPr>
                      <a:lvl2pPr marL="457200" algn="l" defTabSz="914400" rtl="0" eaLnBrk="1" latinLnBrk="0" hangingPunct="1">
                        <a:defRPr sz="1800" b="1" kern="1200">
                          <a:solidFill>
                            <a:schemeClr val="lt1"/>
                          </a:solidFill>
                          <a:latin typeface="Century Gothic"/>
                          <a:ea typeface=""/>
                          <a:cs typeface=""/>
                        </a:defRPr>
                      </a:lvl2pPr>
                      <a:lvl3pPr marL="914400" algn="l" defTabSz="914400" rtl="0" eaLnBrk="1" latinLnBrk="0" hangingPunct="1">
                        <a:defRPr sz="1800" b="1" kern="1200">
                          <a:solidFill>
                            <a:schemeClr val="lt1"/>
                          </a:solidFill>
                          <a:latin typeface="Century Gothic"/>
                          <a:ea typeface=""/>
                          <a:cs typeface=""/>
                        </a:defRPr>
                      </a:lvl3pPr>
                      <a:lvl4pPr marL="1371600" algn="l" defTabSz="914400" rtl="0" eaLnBrk="1" latinLnBrk="0" hangingPunct="1">
                        <a:defRPr sz="1800" b="1" kern="1200">
                          <a:solidFill>
                            <a:schemeClr val="lt1"/>
                          </a:solidFill>
                          <a:latin typeface="Century Gothic"/>
                          <a:ea typeface=""/>
                          <a:cs typeface=""/>
                        </a:defRPr>
                      </a:lvl4pPr>
                      <a:lvl5pPr marL="1828800" algn="l" defTabSz="914400" rtl="0" eaLnBrk="1" latinLnBrk="0" hangingPunct="1">
                        <a:defRPr sz="1800" b="1" kern="1200">
                          <a:solidFill>
                            <a:schemeClr val="lt1"/>
                          </a:solidFill>
                          <a:latin typeface="Century Gothic"/>
                          <a:ea typeface=""/>
                          <a:cs typeface=""/>
                        </a:defRPr>
                      </a:lvl5pPr>
                      <a:lvl6pPr marL="2286000" algn="l" defTabSz="914400" rtl="0" eaLnBrk="1" latinLnBrk="0" hangingPunct="1">
                        <a:defRPr sz="1800" b="1" kern="1200">
                          <a:solidFill>
                            <a:schemeClr val="lt1"/>
                          </a:solidFill>
                          <a:latin typeface="Century Gothic"/>
                          <a:ea typeface=""/>
                          <a:cs typeface=""/>
                        </a:defRPr>
                      </a:lvl6pPr>
                      <a:lvl7pPr marL="2743200" algn="l" defTabSz="914400" rtl="0" eaLnBrk="1" latinLnBrk="0" hangingPunct="1">
                        <a:defRPr sz="1800" b="1" kern="1200">
                          <a:solidFill>
                            <a:schemeClr val="lt1"/>
                          </a:solidFill>
                          <a:latin typeface="Century Gothic"/>
                          <a:ea typeface=""/>
                          <a:cs typeface=""/>
                        </a:defRPr>
                      </a:lvl7pPr>
                      <a:lvl8pPr marL="3200400" algn="l" defTabSz="914400" rtl="0" eaLnBrk="1" latinLnBrk="0" hangingPunct="1">
                        <a:defRPr sz="1800" b="1" kern="1200">
                          <a:solidFill>
                            <a:schemeClr val="lt1"/>
                          </a:solidFill>
                          <a:latin typeface="Century Gothic"/>
                          <a:ea typeface=""/>
                          <a:cs typeface=""/>
                        </a:defRPr>
                      </a:lvl8pPr>
                      <a:lvl9pPr marL="3657600" algn="l" defTabSz="914400" rtl="0" eaLnBrk="1" latinLnBrk="0" hangingPunct="1">
                        <a:defRPr sz="1800" b="1" kern="1200">
                          <a:solidFill>
                            <a:schemeClr val="lt1"/>
                          </a:solidFill>
                          <a:latin typeface="Century Gothic"/>
                          <a:ea typeface=""/>
                          <a:cs typeface=""/>
                        </a:defRPr>
                      </a:lvl9pPr>
                    </a:lstStyle>
                    <a:p>
                      <a:pPr algn="l"/>
                      <a:r>
                        <a:rPr lang="en-US" sz="1050" b="1" i="0" u="sng" kern="1200" dirty="0">
                          <a:solidFill>
                            <a:schemeClr val="lt1"/>
                          </a:solidFill>
                          <a:effectLst/>
                          <a:latin typeface="+mn-lt"/>
                          <a:ea typeface="+mn-ea"/>
                          <a:cs typeface="+mn-cs"/>
                        </a:rPr>
                        <a:t>Nutrient</a:t>
                      </a:r>
                    </a:p>
                    <a:p>
                      <a:pPr algn="l"/>
                      <a:endParaRPr lang="en-US" sz="1050" b="1" i="0" u="sng" kern="1200" dirty="0">
                        <a:solidFill>
                          <a:schemeClr val="lt1"/>
                        </a:solidFill>
                        <a:effectLst/>
                        <a:latin typeface="+mn-lt"/>
                        <a:ea typeface="+mn-ea"/>
                        <a:cs typeface="+mn-cs"/>
                      </a:endParaRPr>
                    </a:p>
                    <a:p>
                      <a:pPr algn="l"/>
                      <a:r>
                        <a:rPr lang="en-US" sz="1050" b="1" i="0" kern="1200" dirty="0">
                          <a:solidFill>
                            <a:schemeClr val="lt1"/>
                          </a:solidFill>
                          <a:effectLst/>
                          <a:latin typeface="+mn-lt"/>
                          <a:ea typeface="+mn-ea"/>
                          <a:cs typeface="+mn-cs"/>
                        </a:rPr>
                        <a:t>Fiber</a:t>
                      </a:r>
                    </a:p>
                    <a:p>
                      <a:pPr algn="l"/>
                      <a:r>
                        <a:rPr lang="en-US" sz="1050" b="1" i="0" kern="1200" dirty="0">
                          <a:solidFill>
                            <a:schemeClr val="lt1"/>
                          </a:solidFill>
                          <a:effectLst/>
                          <a:latin typeface="+mn-lt"/>
                          <a:ea typeface="+mn-ea"/>
                          <a:cs typeface="+mn-cs"/>
                        </a:rPr>
                        <a:t>Vitamin K</a:t>
                      </a:r>
                    </a:p>
                    <a:p>
                      <a:pPr algn="l"/>
                      <a:r>
                        <a:rPr lang="en-US" sz="1050" b="1" i="0" kern="1200" dirty="0">
                          <a:solidFill>
                            <a:schemeClr val="lt1"/>
                          </a:solidFill>
                          <a:effectLst/>
                          <a:latin typeface="+mn-lt"/>
                          <a:ea typeface="+mn-ea"/>
                          <a:cs typeface="+mn-cs"/>
                        </a:rPr>
                        <a:t>Folate</a:t>
                      </a:r>
                    </a:p>
                    <a:p>
                      <a:pPr algn="l"/>
                      <a:r>
                        <a:rPr lang="en-US" sz="1050" b="1" i="0" kern="1200" dirty="0">
                          <a:solidFill>
                            <a:schemeClr val="lt1"/>
                          </a:solidFill>
                          <a:effectLst/>
                          <a:latin typeface="+mn-lt"/>
                          <a:ea typeface="+mn-ea"/>
                          <a:cs typeface="+mn-cs"/>
                        </a:rPr>
                        <a:t>Pyridoxine (Vitamin B6)</a:t>
                      </a:r>
                    </a:p>
                    <a:p>
                      <a:pPr algn="l"/>
                      <a:r>
                        <a:rPr lang="en-US" sz="1050" b="1" i="0" kern="1200" dirty="0">
                          <a:solidFill>
                            <a:schemeClr val="lt1"/>
                          </a:solidFill>
                          <a:effectLst/>
                          <a:latin typeface="+mn-lt"/>
                          <a:ea typeface="+mn-ea"/>
                          <a:cs typeface="+mn-cs"/>
                        </a:rPr>
                        <a:t>Vitamin C</a:t>
                      </a:r>
                    </a:p>
                    <a:p>
                      <a:pPr algn="l"/>
                      <a:r>
                        <a:rPr lang="en-US" sz="1050" b="1" i="0" kern="1200" dirty="0">
                          <a:solidFill>
                            <a:schemeClr val="lt1"/>
                          </a:solidFill>
                          <a:effectLst/>
                          <a:latin typeface="+mn-lt"/>
                          <a:ea typeface="+mn-ea"/>
                          <a:cs typeface="+mn-cs"/>
                        </a:rPr>
                        <a:t>Vitamin E</a:t>
                      </a:r>
                    </a:p>
                    <a:p>
                      <a:pPr algn="l"/>
                      <a:r>
                        <a:rPr lang="en-US" sz="1050" b="1" i="0" kern="1200" dirty="0">
                          <a:solidFill>
                            <a:schemeClr val="lt1"/>
                          </a:solidFill>
                          <a:effectLst/>
                          <a:latin typeface="+mn-lt"/>
                          <a:ea typeface="+mn-ea"/>
                          <a:cs typeface="+mn-cs"/>
                        </a:rPr>
                        <a:t>Pantothenic Acid</a:t>
                      </a:r>
                    </a:p>
                    <a:p>
                      <a:pPr algn="l"/>
                      <a:r>
                        <a:rPr lang="en-US" sz="1050" b="1" i="0" kern="1200" dirty="0">
                          <a:solidFill>
                            <a:schemeClr val="lt1"/>
                          </a:solidFill>
                          <a:effectLst/>
                          <a:latin typeface="+mn-lt"/>
                          <a:ea typeface="+mn-ea"/>
                          <a:cs typeface="+mn-cs"/>
                        </a:rPr>
                        <a:t>Potassium</a:t>
                      </a:r>
                    </a:p>
                    <a:p>
                      <a:pPr algn="l"/>
                      <a:r>
                        <a:rPr lang="en-US" sz="1050" b="1" i="0" kern="1200" dirty="0">
                          <a:solidFill>
                            <a:schemeClr val="lt1"/>
                          </a:solidFill>
                          <a:effectLst/>
                          <a:latin typeface="+mn-lt"/>
                          <a:ea typeface="+mn-ea"/>
                          <a:cs typeface="+mn-cs"/>
                        </a:rPr>
                        <a:t>Riboflavin</a:t>
                      </a:r>
                    </a:p>
                    <a:p>
                      <a:pPr algn="l"/>
                      <a:r>
                        <a:rPr lang="en-US" sz="1050" b="1" i="0" kern="1200" dirty="0">
                          <a:solidFill>
                            <a:schemeClr val="lt1"/>
                          </a:solidFill>
                          <a:effectLst/>
                          <a:latin typeface="+mn-lt"/>
                          <a:ea typeface="+mn-ea"/>
                          <a:cs typeface="+mn-cs"/>
                        </a:rPr>
                        <a:t>Niacin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C600"/>
                    </a:solidFill>
                  </a:tcPr>
                </a:tc>
                <a:tc>
                  <a:txBody>
                    <a:bodyPr/>
                    <a:lstStyle>
                      <a:lvl1pPr marL="0" algn="l" defTabSz="914400" rtl="0" eaLnBrk="1" latinLnBrk="0" hangingPunct="1">
                        <a:defRPr sz="1800" b="1" kern="1200">
                          <a:solidFill>
                            <a:schemeClr val="lt1"/>
                          </a:solidFill>
                          <a:latin typeface="Century Gothic"/>
                          <a:ea typeface=""/>
                          <a:cs typeface=""/>
                        </a:defRPr>
                      </a:lvl1pPr>
                      <a:lvl2pPr marL="457200" algn="l" defTabSz="914400" rtl="0" eaLnBrk="1" latinLnBrk="0" hangingPunct="1">
                        <a:defRPr sz="1800" b="1" kern="1200">
                          <a:solidFill>
                            <a:schemeClr val="lt1"/>
                          </a:solidFill>
                          <a:latin typeface="Century Gothic"/>
                          <a:ea typeface=""/>
                          <a:cs typeface=""/>
                        </a:defRPr>
                      </a:lvl2pPr>
                      <a:lvl3pPr marL="914400" algn="l" defTabSz="914400" rtl="0" eaLnBrk="1" latinLnBrk="0" hangingPunct="1">
                        <a:defRPr sz="1800" b="1" kern="1200">
                          <a:solidFill>
                            <a:schemeClr val="lt1"/>
                          </a:solidFill>
                          <a:latin typeface="Century Gothic"/>
                          <a:ea typeface=""/>
                          <a:cs typeface=""/>
                        </a:defRPr>
                      </a:lvl3pPr>
                      <a:lvl4pPr marL="1371600" algn="l" defTabSz="914400" rtl="0" eaLnBrk="1" latinLnBrk="0" hangingPunct="1">
                        <a:defRPr sz="1800" b="1" kern="1200">
                          <a:solidFill>
                            <a:schemeClr val="lt1"/>
                          </a:solidFill>
                          <a:latin typeface="Century Gothic"/>
                          <a:ea typeface=""/>
                          <a:cs typeface=""/>
                        </a:defRPr>
                      </a:lvl4pPr>
                      <a:lvl5pPr marL="1828800" algn="l" defTabSz="914400" rtl="0" eaLnBrk="1" latinLnBrk="0" hangingPunct="1">
                        <a:defRPr sz="1800" b="1" kern="1200">
                          <a:solidFill>
                            <a:schemeClr val="lt1"/>
                          </a:solidFill>
                          <a:latin typeface="Century Gothic"/>
                          <a:ea typeface=""/>
                          <a:cs typeface=""/>
                        </a:defRPr>
                      </a:lvl5pPr>
                      <a:lvl6pPr marL="2286000" algn="l" defTabSz="914400" rtl="0" eaLnBrk="1" latinLnBrk="0" hangingPunct="1">
                        <a:defRPr sz="1800" b="1" kern="1200">
                          <a:solidFill>
                            <a:schemeClr val="lt1"/>
                          </a:solidFill>
                          <a:latin typeface="Century Gothic"/>
                          <a:ea typeface=""/>
                          <a:cs typeface=""/>
                        </a:defRPr>
                      </a:lvl6pPr>
                      <a:lvl7pPr marL="2743200" algn="l" defTabSz="914400" rtl="0" eaLnBrk="1" latinLnBrk="0" hangingPunct="1">
                        <a:defRPr sz="1800" b="1" kern="1200">
                          <a:solidFill>
                            <a:schemeClr val="lt1"/>
                          </a:solidFill>
                          <a:latin typeface="Century Gothic"/>
                          <a:ea typeface=""/>
                          <a:cs typeface=""/>
                        </a:defRPr>
                      </a:lvl7pPr>
                      <a:lvl8pPr marL="3200400" algn="l" defTabSz="914400" rtl="0" eaLnBrk="1" latinLnBrk="0" hangingPunct="1">
                        <a:defRPr sz="1800" b="1" kern="1200">
                          <a:solidFill>
                            <a:schemeClr val="lt1"/>
                          </a:solidFill>
                          <a:latin typeface="Century Gothic"/>
                          <a:ea typeface=""/>
                          <a:cs typeface=""/>
                        </a:defRPr>
                      </a:lvl8pPr>
                      <a:lvl9pPr marL="3657600" algn="l" defTabSz="914400" rtl="0" eaLnBrk="1" latinLnBrk="0" hangingPunct="1">
                        <a:defRPr sz="1800" b="1" kern="1200">
                          <a:solidFill>
                            <a:schemeClr val="lt1"/>
                          </a:solidFill>
                          <a:latin typeface="Century Gothic"/>
                          <a:ea typeface=""/>
                          <a:cs typeface=""/>
                        </a:defRPr>
                      </a:lvl9pPr>
                    </a:lstStyle>
                    <a:p>
                      <a:pPr algn="l"/>
                      <a:r>
                        <a:rPr lang="en-US" sz="1050" b="1" i="0" u="sng" kern="1200" dirty="0">
                          <a:solidFill>
                            <a:schemeClr val="lt1"/>
                          </a:solidFill>
                          <a:effectLst/>
                          <a:latin typeface="+mn-lt"/>
                          <a:ea typeface="+mn-ea"/>
                          <a:cs typeface="+mn-cs"/>
                        </a:rPr>
                        <a:t>Amount</a:t>
                      </a:r>
                    </a:p>
                    <a:p>
                      <a:pPr algn="l"/>
                      <a:endParaRPr lang="en-US" sz="1050" b="1" i="0" u="sng" kern="1200" dirty="0">
                        <a:solidFill>
                          <a:schemeClr val="lt1"/>
                        </a:solidFill>
                        <a:effectLst/>
                        <a:latin typeface="+mn-lt"/>
                        <a:ea typeface="+mn-ea"/>
                        <a:cs typeface="+mn-cs"/>
                      </a:endParaRPr>
                    </a:p>
                    <a:p>
                      <a:pPr algn="l"/>
                      <a:r>
                        <a:rPr lang="en-US" sz="1050" b="1" i="0" kern="1200" dirty="0">
                          <a:solidFill>
                            <a:schemeClr val="lt1"/>
                          </a:solidFill>
                          <a:effectLst/>
                          <a:latin typeface="+mn-lt"/>
                          <a:ea typeface="+mn-ea"/>
                          <a:cs typeface="+mn-cs"/>
                        </a:rPr>
                        <a:t>2.00 g</a:t>
                      </a:r>
                    </a:p>
                    <a:p>
                      <a:pPr algn="l"/>
                      <a:r>
                        <a:rPr lang="en-US" sz="1050" b="1" i="0" kern="1200" dirty="0">
                          <a:solidFill>
                            <a:schemeClr val="lt1"/>
                          </a:solidFill>
                          <a:effectLst/>
                          <a:latin typeface="+mn-lt"/>
                          <a:ea typeface="+mn-ea"/>
                          <a:cs typeface="+mn-cs"/>
                        </a:rPr>
                        <a:t>6.30 mcg</a:t>
                      </a:r>
                    </a:p>
                    <a:p>
                      <a:pPr algn="l"/>
                      <a:r>
                        <a:rPr lang="en-US" sz="1050" b="1" i="0" kern="1200" dirty="0">
                          <a:solidFill>
                            <a:schemeClr val="lt1"/>
                          </a:solidFill>
                          <a:effectLst/>
                          <a:latin typeface="+mn-lt"/>
                          <a:ea typeface="+mn-ea"/>
                          <a:cs typeface="+mn-cs"/>
                        </a:rPr>
                        <a:t>27.00 mcg</a:t>
                      </a:r>
                    </a:p>
                    <a:p>
                      <a:pPr algn="l"/>
                      <a:r>
                        <a:rPr lang="en-US" sz="1050" b="1" i="0" kern="1200" dirty="0">
                          <a:solidFill>
                            <a:schemeClr val="lt1"/>
                          </a:solidFill>
                          <a:effectLst/>
                          <a:latin typeface="+mn-lt"/>
                          <a:ea typeface="+mn-ea"/>
                          <a:cs typeface="+mn-cs"/>
                        </a:rPr>
                        <a:t>0.086 mg</a:t>
                      </a:r>
                    </a:p>
                    <a:p>
                      <a:pPr algn="l"/>
                      <a:r>
                        <a:rPr lang="en-US" sz="1050" b="1" i="0" kern="1200" dirty="0">
                          <a:solidFill>
                            <a:schemeClr val="lt1"/>
                          </a:solidFill>
                          <a:effectLst/>
                          <a:latin typeface="+mn-lt"/>
                          <a:ea typeface="+mn-ea"/>
                          <a:cs typeface="+mn-cs"/>
                        </a:rPr>
                        <a:t>2.60 mg</a:t>
                      </a:r>
                    </a:p>
                    <a:p>
                      <a:pPr algn="l"/>
                      <a:r>
                        <a:rPr lang="en-US" sz="1050" b="1" i="0" kern="1200" dirty="0">
                          <a:solidFill>
                            <a:schemeClr val="lt1"/>
                          </a:solidFill>
                          <a:effectLst/>
                          <a:latin typeface="+mn-lt"/>
                          <a:ea typeface="+mn-ea"/>
                          <a:cs typeface="+mn-cs"/>
                        </a:rPr>
                        <a:t>0.590 mg</a:t>
                      </a:r>
                    </a:p>
                    <a:p>
                      <a:pPr algn="l"/>
                      <a:r>
                        <a:rPr lang="en-US" sz="1050" b="1" i="0" kern="1200" dirty="0">
                          <a:solidFill>
                            <a:schemeClr val="lt1"/>
                          </a:solidFill>
                          <a:effectLst/>
                          <a:latin typeface="+mn-lt"/>
                          <a:ea typeface="+mn-ea"/>
                          <a:cs typeface="+mn-cs"/>
                        </a:rPr>
                        <a:t>0.439 mg</a:t>
                      </a:r>
                    </a:p>
                    <a:p>
                      <a:pPr algn="l"/>
                      <a:r>
                        <a:rPr lang="en-US" sz="1050" b="1" i="0" kern="1200" dirty="0">
                          <a:solidFill>
                            <a:schemeClr val="lt1"/>
                          </a:solidFill>
                          <a:effectLst/>
                          <a:latin typeface="+mn-lt"/>
                          <a:ea typeface="+mn-ea"/>
                          <a:cs typeface="+mn-cs"/>
                        </a:rPr>
                        <a:t>152.00 mg</a:t>
                      </a:r>
                    </a:p>
                    <a:p>
                      <a:pPr algn="l"/>
                      <a:r>
                        <a:rPr lang="en-US" sz="1050" b="1" i="0" kern="1200" dirty="0">
                          <a:solidFill>
                            <a:schemeClr val="lt1"/>
                          </a:solidFill>
                          <a:effectLst/>
                          <a:latin typeface="+mn-lt"/>
                          <a:ea typeface="+mn-ea"/>
                          <a:cs typeface="+mn-cs"/>
                        </a:rPr>
                        <a:t>0.043 mg</a:t>
                      </a:r>
                    </a:p>
                    <a:p>
                      <a:pPr algn="l"/>
                      <a:r>
                        <a:rPr lang="en-US" sz="1050" b="1" i="0" kern="1200" dirty="0">
                          <a:solidFill>
                            <a:schemeClr val="lt1"/>
                          </a:solidFill>
                          <a:effectLst/>
                          <a:latin typeface="+mn-lt"/>
                          <a:ea typeface="+mn-ea"/>
                          <a:cs typeface="+mn-cs"/>
                        </a:rPr>
                        <a:t>0.574 mg</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C600"/>
                    </a:solidFill>
                  </a:tcPr>
                </a:tc>
                <a:tc>
                  <a:txBody>
                    <a:bodyPr/>
                    <a:lstStyle>
                      <a:lvl1pPr marL="0" algn="l" defTabSz="914400" rtl="0" eaLnBrk="1" latinLnBrk="0" hangingPunct="1">
                        <a:defRPr sz="1800" b="1" kern="1200">
                          <a:solidFill>
                            <a:schemeClr val="lt1"/>
                          </a:solidFill>
                          <a:latin typeface="Century Gothic"/>
                          <a:ea typeface=""/>
                          <a:cs typeface=""/>
                        </a:defRPr>
                      </a:lvl1pPr>
                      <a:lvl2pPr marL="457200" algn="l" defTabSz="914400" rtl="0" eaLnBrk="1" latinLnBrk="0" hangingPunct="1">
                        <a:defRPr sz="1800" b="1" kern="1200">
                          <a:solidFill>
                            <a:schemeClr val="lt1"/>
                          </a:solidFill>
                          <a:latin typeface="Century Gothic"/>
                          <a:ea typeface=""/>
                          <a:cs typeface=""/>
                        </a:defRPr>
                      </a:lvl2pPr>
                      <a:lvl3pPr marL="914400" algn="l" defTabSz="914400" rtl="0" eaLnBrk="1" latinLnBrk="0" hangingPunct="1">
                        <a:defRPr sz="1800" b="1" kern="1200">
                          <a:solidFill>
                            <a:schemeClr val="lt1"/>
                          </a:solidFill>
                          <a:latin typeface="Century Gothic"/>
                          <a:ea typeface=""/>
                          <a:cs typeface=""/>
                        </a:defRPr>
                      </a:lvl3pPr>
                      <a:lvl4pPr marL="1371600" algn="l" defTabSz="914400" rtl="0" eaLnBrk="1" latinLnBrk="0" hangingPunct="1">
                        <a:defRPr sz="1800" b="1" kern="1200">
                          <a:solidFill>
                            <a:schemeClr val="lt1"/>
                          </a:solidFill>
                          <a:latin typeface="Century Gothic"/>
                          <a:ea typeface=""/>
                          <a:cs typeface=""/>
                        </a:defRPr>
                      </a:lvl4pPr>
                      <a:lvl5pPr marL="1828800" algn="l" defTabSz="914400" rtl="0" eaLnBrk="1" latinLnBrk="0" hangingPunct="1">
                        <a:defRPr sz="1800" b="1" kern="1200">
                          <a:solidFill>
                            <a:schemeClr val="lt1"/>
                          </a:solidFill>
                          <a:latin typeface="Century Gothic"/>
                          <a:ea typeface=""/>
                          <a:cs typeface=""/>
                        </a:defRPr>
                      </a:lvl5pPr>
                      <a:lvl6pPr marL="2286000" algn="l" defTabSz="914400" rtl="0" eaLnBrk="1" latinLnBrk="0" hangingPunct="1">
                        <a:defRPr sz="1800" b="1" kern="1200">
                          <a:solidFill>
                            <a:schemeClr val="lt1"/>
                          </a:solidFill>
                          <a:latin typeface="Century Gothic"/>
                          <a:ea typeface=""/>
                          <a:cs typeface=""/>
                        </a:defRPr>
                      </a:lvl6pPr>
                      <a:lvl7pPr marL="2743200" algn="l" defTabSz="914400" rtl="0" eaLnBrk="1" latinLnBrk="0" hangingPunct="1">
                        <a:defRPr sz="1800" b="1" kern="1200">
                          <a:solidFill>
                            <a:schemeClr val="lt1"/>
                          </a:solidFill>
                          <a:latin typeface="Century Gothic"/>
                          <a:ea typeface=""/>
                          <a:cs typeface=""/>
                        </a:defRPr>
                      </a:lvl7pPr>
                      <a:lvl8pPr marL="3200400" algn="l" defTabSz="914400" rtl="0" eaLnBrk="1" latinLnBrk="0" hangingPunct="1">
                        <a:defRPr sz="1800" b="1" kern="1200">
                          <a:solidFill>
                            <a:schemeClr val="lt1"/>
                          </a:solidFill>
                          <a:latin typeface="Century Gothic"/>
                          <a:ea typeface=""/>
                          <a:cs typeface=""/>
                        </a:defRPr>
                      </a:lvl8pPr>
                      <a:lvl9pPr marL="3657600" algn="l" defTabSz="914400" rtl="0" eaLnBrk="1" latinLnBrk="0" hangingPunct="1">
                        <a:defRPr sz="1800" b="1" kern="1200">
                          <a:solidFill>
                            <a:schemeClr val="lt1"/>
                          </a:solidFill>
                          <a:latin typeface="Century Gothic"/>
                          <a:ea typeface=""/>
                          <a:cs typeface=""/>
                        </a:defRPr>
                      </a:lvl9pPr>
                    </a:lstStyle>
                    <a:p>
                      <a:pPr algn="l"/>
                      <a:r>
                        <a:rPr lang="en-US" sz="1050" b="1" i="0" u="sng" kern="1200" dirty="0">
                          <a:solidFill>
                            <a:schemeClr val="lt1"/>
                          </a:solidFill>
                          <a:effectLst/>
                          <a:latin typeface="+mn-lt"/>
                          <a:ea typeface="+mn-ea"/>
                          <a:cs typeface="+mn-cs"/>
                        </a:rPr>
                        <a:t>Daily Value (%)</a:t>
                      </a:r>
                    </a:p>
                    <a:p>
                      <a:pPr algn="l"/>
                      <a:endParaRPr lang="en-US" sz="1050" b="1" i="0" u="sng" kern="1200" dirty="0">
                        <a:solidFill>
                          <a:schemeClr val="lt1"/>
                        </a:solidFill>
                        <a:effectLst/>
                        <a:latin typeface="+mn-lt"/>
                        <a:ea typeface="+mn-ea"/>
                        <a:cs typeface="+mn-cs"/>
                      </a:endParaRPr>
                    </a:p>
                    <a:p>
                      <a:pPr algn="l"/>
                      <a:r>
                        <a:rPr lang="en-US" sz="1050" b="1" i="0" kern="1200" dirty="0">
                          <a:solidFill>
                            <a:schemeClr val="lt1"/>
                          </a:solidFill>
                          <a:effectLst/>
                          <a:latin typeface="+mn-lt"/>
                          <a:ea typeface="+mn-ea"/>
                          <a:cs typeface="+mn-cs"/>
                        </a:rPr>
                        <a:t>8%</a:t>
                      </a:r>
                    </a:p>
                    <a:p>
                      <a:pPr algn="l"/>
                      <a:r>
                        <a:rPr lang="en-US" sz="1050" b="1" i="0" kern="1200" dirty="0">
                          <a:solidFill>
                            <a:schemeClr val="lt1"/>
                          </a:solidFill>
                          <a:effectLst/>
                          <a:latin typeface="+mn-lt"/>
                          <a:ea typeface="+mn-ea"/>
                          <a:cs typeface="+mn-cs"/>
                        </a:rPr>
                        <a:t>8%</a:t>
                      </a:r>
                    </a:p>
                    <a:p>
                      <a:pPr algn="l"/>
                      <a:r>
                        <a:rPr lang="en-US" sz="1050" b="1" i="0" kern="1200" dirty="0">
                          <a:solidFill>
                            <a:schemeClr val="lt1"/>
                          </a:solidFill>
                          <a:effectLst/>
                          <a:latin typeface="+mn-lt"/>
                          <a:ea typeface="+mn-ea"/>
                          <a:cs typeface="+mn-cs"/>
                        </a:rPr>
                        <a:t>6%</a:t>
                      </a:r>
                    </a:p>
                    <a:p>
                      <a:pPr algn="l"/>
                      <a:r>
                        <a:rPr lang="en-US" sz="1050" b="1" i="0" kern="1200" dirty="0">
                          <a:solidFill>
                            <a:schemeClr val="lt1"/>
                          </a:solidFill>
                          <a:effectLst/>
                          <a:latin typeface="+mn-lt"/>
                          <a:ea typeface="+mn-ea"/>
                          <a:cs typeface="+mn-cs"/>
                        </a:rPr>
                        <a:t>4%</a:t>
                      </a:r>
                    </a:p>
                    <a:p>
                      <a:pPr algn="l"/>
                      <a:r>
                        <a:rPr lang="en-US" sz="1050" b="1" i="0" kern="1200" dirty="0">
                          <a:solidFill>
                            <a:schemeClr val="lt1"/>
                          </a:solidFill>
                          <a:effectLst/>
                          <a:latin typeface="+mn-lt"/>
                          <a:ea typeface="+mn-ea"/>
                          <a:cs typeface="+mn-cs"/>
                        </a:rPr>
                        <a:t>4%</a:t>
                      </a:r>
                    </a:p>
                    <a:p>
                      <a:pPr algn="l"/>
                      <a:r>
                        <a:rPr lang="en-US" sz="1050" b="1" i="0" kern="1200" dirty="0">
                          <a:solidFill>
                            <a:schemeClr val="lt1"/>
                          </a:solidFill>
                          <a:effectLst/>
                          <a:latin typeface="+mn-lt"/>
                          <a:ea typeface="+mn-ea"/>
                          <a:cs typeface="+mn-cs"/>
                        </a:rPr>
                        <a:t>4%</a:t>
                      </a:r>
                    </a:p>
                    <a:p>
                      <a:pPr algn="l"/>
                      <a:r>
                        <a:rPr lang="en-US" sz="1050" b="1" i="0" kern="1200" dirty="0">
                          <a:solidFill>
                            <a:schemeClr val="lt1"/>
                          </a:solidFill>
                          <a:effectLst/>
                          <a:latin typeface="+mn-lt"/>
                          <a:ea typeface="+mn-ea"/>
                          <a:cs typeface="+mn-cs"/>
                        </a:rPr>
                        <a:t>4%</a:t>
                      </a:r>
                    </a:p>
                    <a:p>
                      <a:pPr algn="l"/>
                      <a:r>
                        <a:rPr lang="en-US" sz="1050" b="1" i="0" kern="1200" dirty="0">
                          <a:solidFill>
                            <a:schemeClr val="lt1"/>
                          </a:solidFill>
                          <a:effectLst/>
                          <a:latin typeface="+mn-lt"/>
                          <a:ea typeface="+mn-ea"/>
                          <a:cs typeface="+mn-cs"/>
                        </a:rPr>
                        <a:t>4%</a:t>
                      </a:r>
                    </a:p>
                    <a:p>
                      <a:pPr algn="l"/>
                      <a:r>
                        <a:rPr lang="en-US" sz="1050" b="1" i="0" kern="1200" dirty="0">
                          <a:solidFill>
                            <a:schemeClr val="lt1"/>
                          </a:solidFill>
                          <a:effectLst/>
                          <a:latin typeface="+mn-lt"/>
                          <a:ea typeface="+mn-ea"/>
                          <a:cs typeface="+mn-cs"/>
                        </a:rPr>
                        <a:t>4%</a:t>
                      </a:r>
                    </a:p>
                    <a:p>
                      <a:pPr algn="l"/>
                      <a:r>
                        <a:rPr lang="en-US" sz="1050" b="1" i="0" kern="1200" dirty="0">
                          <a:solidFill>
                            <a:schemeClr val="lt1"/>
                          </a:solidFill>
                          <a:effectLst/>
                          <a:latin typeface="+mn-lt"/>
                          <a:ea typeface="+mn-ea"/>
                          <a:cs typeface="+mn-cs"/>
                        </a:rPr>
                        <a:t>4%</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94C600"/>
                    </a:solidFill>
                  </a:tcPr>
                </a:tc>
                <a:extLst>
                  <a:ext uri="{0D108BD9-81ED-4DB2-BD59-A6C34878D82A}">
                    <a16:rowId xmlns:a16="http://schemas.microsoft.com/office/drawing/2014/main" val="10000"/>
                  </a:ext>
                </a:extLst>
              </a:tr>
            </a:tbl>
          </a:graphicData>
        </a:graphic>
      </p:graphicFrame>
      <p:pic>
        <p:nvPicPr>
          <p:cNvPr id="11" name="97553E2B-E5E9-4C55-9FFF-578A88528188" descr="97553E2B-E5E9-4C55-9FFF-578A88528188"/>
          <p:cNvPicPr>
            <a:picLocks noChangeAspect="1" noChangeArrowheads="1"/>
          </p:cNvPicPr>
          <p:nvPr/>
        </p:nvPicPr>
        <p:blipFill rotWithShape="1">
          <a:blip r:embed="rId6">
            <a:extLst>
              <a:ext uri="{28A0092B-C50C-407E-A947-70E740481C1C}">
                <a14:useLocalDpi xmlns:a14="http://schemas.microsoft.com/office/drawing/2010/main" val="0"/>
              </a:ext>
            </a:extLst>
          </a:blip>
          <a:srcRect l="1376"/>
          <a:stretch/>
        </p:blipFill>
        <p:spPr bwMode="auto">
          <a:xfrm>
            <a:off x="1332341" y="3733800"/>
            <a:ext cx="6479319" cy="2715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781300" y="332229"/>
            <a:ext cx="3581400" cy="630942"/>
          </a:xfrm>
          <a:prstGeom prst="rect">
            <a:avLst/>
          </a:prstGeom>
        </p:spPr>
        <p:txBody>
          <a:bodyPr wrap="square">
            <a:spAutoFit/>
          </a:bodyPr>
          <a:lstStyle/>
          <a:p>
            <a:pPr algn="ctr"/>
            <a:r>
              <a:rPr lang="es-CO" sz="3500" b="1" dirty="0">
                <a:solidFill>
                  <a:srgbClr val="23572D"/>
                </a:solidFill>
                <a:latin typeface="Century Gothic" panose="020B0502020202020204" pitchFamily="34" charset="0"/>
              </a:rPr>
              <a:t>Avocado </a:t>
            </a:r>
            <a:r>
              <a:rPr lang="es-CO" sz="3500" b="1" dirty="0" err="1">
                <a:solidFill>
                  <a:srgbClr val="23572D"/>
                </a:solidFill>
                <a:latin typeface="Century Gothic" panose="020B0502020202020204" pitchFamily="34" charset="0"/>
              </a:rPr>
              <a:t>Hass</a:t>
            </a:r>
            <a:endParaRPr lang="en-US" sz="3500" dirty="0"/>
          </a:p>
        </p:txBody>
      </p:sp>
    </p:spTree>
    <p:custDataLst>
      <p:tags r:id="rId1"/>
    </p:custDataLst>
    <p:extLst>
      <p:ext uri="{BB962C8B-B14F-4D97-AF65-F5344CB8AC3E}">
        <p14:creationId xmlns:p14="http://schemas.microsoft.com/office/powerpoint/2010/main" val="808856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032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Harvest</a:t>
            </a:r>
            <a:endParaRPr lang="es-CO" sz="3500" b="1" dirty="0">
              <a:solidFill>
                <a:schemeClr val="bg1">
                  <a:lumMod val="50000"/>
                </a:schemeClr>
              </a:solidFill>
              <a:latin typeface="Century Gothic" panose="020B0502020202020204" pitchFamily="34" charset="0"/>
            </a:endParaRPr>
          </a:p>
        </p:txBody>
      </p:sp>
      <p:sp>
        <p:nvSpPr>
          <p:cNvPr id="3" name="Content Placeholder 2"/>
          <p:cNvSpPr>
            <a:spLocks noGrp="1"/>
          </p:cNvSpPr>
          <p:nvPr>
            <p:ph idx="1"/>
          </p:nvPr>
        </p:nvSpPr>
        <p:spPr>
          <a:xfrm>
            <a:off x="457200" y="1295400"/>
            <a:ext cx="8229600" cy="1600200"/>
          </a:xfrm>
        </p:spPr>
        <p:txBody>
          <a:bodyPr>
            <a:normAutofit/>
          </a:bodyPr>
          <a:lstStyle/>
          <a:p>
            <a:pPr marL="0" lvl="0" indent="0" algn="just">
              <a:spcBef>
                <a:spcPts val="0"/>
              </a:spcBef>
              <a:buNone/>
            </a:pPr>
            <a:r>
              <a:rPr lang="en-US" sz="1600" dirty="0">
                <a:solidFill>
                  <a:prstClr val="black"/>
                </a:solidFill>
                <a:latin typeface="Century Gothic"/>
              </a:rPr>
              <a:t>Harvesting is done manually, preferably with scissors; picking fruit individually and keeping a small portion of the stem attached to the fruit.</a:t>
            </a:r>
          </a:p>
          <a:p>
            <a:pPr marL="0" lvl="0" indent="0" algn="just">
              <a:spcBef>
                <a:spcPts val="0"/>
              </a:spcBef>
              <a:buNone/>
            </a:pPr>
            <a:r>
              <a:rPr lang="en-US" sz="1600" dirty="0">
                <a:solidFill>
                  <a:prstClr val="black"/>
                </a:solidFill>
                <a:latin typeface="Century Gothic"/>
              </a:rPr>
              <a:t> </a:t>
            </a:r>
          </a:p>
          <a:p>
            <a:pPr marL="0" lvl="0" indent="0" algn="just">
              <a:spcBef>
                <a:spcPts val="0"/>
              </a:spcBef>
              <a:buNone/>
            </a:pPr>
            <a:r>
              <a:rPr lang="en-US" sz="1600" dirty="0">
                <a:solidFill>
                  <a:prstClr val="black"/>
                </a:solidFill>
                <a:latin typeface="Century Gothic"/>
              </a:rPr>
              <a:t>Appearance:  The fruit must be completely healthy; free from physical, mechanical or biological damage, with stalk and greens according to the target market. </a:t>
            </a:r>
            <a:endParaRPr lang="es-CO" sz="1800" dirty="0">
              <a:solidFill>
                <a:prstClr val="black"/>
              </a:solidFill>
              <a:latin typeface="Trebuchet MS" panose="020B0603020202020204" pitchFamily="34" charset="0"/>
            </a:endParaRP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pic>
        <p:nvPicPr>
          <p:cNvPr id="12" name="Picture 2" descr="D:\Mis documentos\DISEÑO\David A. Montoya\2016\LA PERLA\PRESENTACIONES\EXPORTACION FRUTA\COSECHA-01.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4375" y="3284984"/>
            <a:ext cx="7715250" cy="29908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781300" y="332229"/>
            <a:ext cx="3581400" cy="630942"/>
          </a:xfrm>
          <a:prstGeom prst="rect">
            <a:avLst/>
          </a:prstGeom>
        </p:spPr>
        <p:txBody>
          <a:bodyPr wrap="square">
            <a:spAutoFit/>
          </a:bodyPr>
          <a:lstStyle/>
          <a:p>
            <a:pPr algn="ctr"/>
            <a:r>
              <a:rPr lang="es-CO" sz="3500" b="1" dirty="0">
                <a:solidFill>
                  <a:srgbClr val="23572D"/>
                </a:solidFill>
                <a:latin typeface="Century Gothic" panose="020B0502020202020204" pitchFamily="34" charset="0"/>
              </a:rPr>
              <a:t>Avocado </a:t>
            </a:r>
            <a:r>
              <a:rPr lang="es-CO" sz="3500" b="1" dirty="0" err="1">
                <a:solidFill>
                  <a:srgbClr val="23572D"/>
                </a:solidFill>
                <a:latin typeface="Century Gothic" panose="020B0502020202020204" pitchFamily="34" charset="0"/>
              </a:rPr>
              <a:t>Hass</a:t>
            </a:r>
            <a:endParaRPr lang="en-US" sz="3500" dirty="0"/>
          </a:p>
        </p:txBody>
      </p:sp>
    </p:spTree>
    <p:extLst>
      <p:ext uri="{BB962C8B-B14F-4D97-AF65-F5344CB8AC3E}">
        <p14:creationId xmlns:p14="http://schemas.microsoft.com/office/powerpoint/2010/main" val="2843714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ame 8"/>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032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Harvest</a:t>
            </a:r>
            <a:endParaRPr lang="es-CO" sz="3500" b="1" dirty="0">
              <a:solidFill>
                <a:schemeClr val="bg1">
                  <a:lumMod val="50000"/>
                </a:schemeClr>
              </a:solidFill>
              <a:latin typeface="Century Gothic" panose="020B0502020202020204" pitchFamily="34" charset="0"/>
            </a:endParaRPr>
          </a:p>
        </p:txBody>
      </p:sp>
      <p:sp>
        <p:nvSpPr>
          <p:cNvPr id="3" name="Content Placeholder 2"/>
          <p:cNvSpPr>
            <a:spLocks noGrp="1"/>
          </p:cNvSpPr>
          <p:nvPr>
            <p:ph idx="1"/>
          </p:nvPr>
        </p:nvSpPr>
        <p:spPr>
          <a:xfrm>
            <a:off x="457200" y="1295400"/>
            <a:ext cx="8229600" cy="4343400"/>
          </a:xfrm>
        </p:spPr>
        <p:txBody>
          <a:bodyPr>
            <a:normAutofit/>
          </a:bodyPr>
          <a:lstStyle/>
          <a:p>
            <a:pPr marL="0" lvl="0" indent="0" algn="just">
              <a:spcBef>
                <a:spcPts val="0"/>
              </a:spcBef>
              <a:buNone/>
            </a:pPr>
            <a:r>
              <a:rPr lang="en-US" sz="1600" dirty="0">
                <a:solidFill>
                  <a:prstClr val="black"/>
                </a:solidFill>
                <a:latin typeface="Century Gothic"/>
              </a:rPr>
              <a:t>Hass trees are harvested gently by hand. To separate the fruit from the tree, workers carefully cut the stem of the avocado, using a pole pruner to pick those above arm’s reach. Attached to the pole is a catching basket or bag that captures the harvested Hass, preventing it from falling to the ground and bruising.</a:t>
            </a:r>
            <a:br>
              <a:rPr lang="en-US" sz="1600" dirty="0">
                <a:solidFill>
                  <a:prstClr val="black"/>
                </a:solidFill>
                <a:latin typeface="Century Gothic"/>
              </a:rPr>
            </a:br>
            <a:br>
              <a:rPr lang="en-US" sz="1600" dirty="0">
                <a:solidFill>
                  <a:prstClr val="black"/>
                </a:solidFill>
                <a:latin typeface="Century Gothic"/>
              </a:rPr>
            </a:br>
            <a:r>
              <a:rPr lang="en-US" sz="1600" dirty="0">
                <a:solidFill>
                  <a:prstClr val="black"/>
                </a:solidFill>
                <a:latin typeface="Century Gothic"/>
              </a:rPr>
              <a:t>Workers then put the fruit into crates, which are whisked off to the packing plant as soon as possible. Time is essential, because once the avocado is plucked from the tree, it starts to ripen. </a:t>
            </a:r>
          </a:p>
          <a:p>
            <a:pPr marL="0" lvl="0" indent="0" algn="just">
              <a:spcBef>
                <a:spcPts val="0"/>
              </a:spcBef>
              <a:buNone/>
            </a:pPr>
            <a:endParaRPr lang="en-US" sz="1600" dirty="0">
              <a:solidFill>
                <a:prstClr val="black"/>
              </a:solidFill>
              <a:latin typeface="Century Gothic"/>
            </a:endParaRPr>
          </a:p>
          <a:p>
            <a:pPr marL="0" lvl="0" indent="0" algn="just">
              <a:spcBef>
                <a:spcPts val="0"/>
              </a:spcBef>
              <a:buNone/>
            </a:pPr>
            <a:r>
              <a:rPr lang="en-US" sz="1600" dirty="0">
                <a:solidFill>
                  <a:prstClr val="black"/>
                </a:solidFill>
                <a:latin typeface="Century Gothic"/>
              </a:rPr>
              <a:t>Warm temperatures speed ripening. To slow that process in the packing house, the avocados quickly go through one of two processes. Some packing houses put them in pools of cool water, washing the avocados while lowering their temperature. Others chill them in specialized rooms and use machinery to brush the field dust off the avocado skin.</a:t>
            </a:r>
          </a:p>
          <a:p>
            <a:pPr marL="0" lvl="0" indent="0" algn="just">
              <a:spcBef>
                <a:spcPts val="0"/>
              </a:spcBef>
              <a:buNone/>
            </a:pPr>
            <a:br>
              <a:rPr lang="en-US" sz="1600" dirty="0">
                <a:solidFill>
                  <a:prstClr val="black"/>
                </a:solidFill>
                <a:latin typeface="Century Gothic"/>
              </a:rPr>
            </a:br>
            <a:r>
              <a:rPr lang="en-US" sz="1600" dirty="0">
                <a:solidFill>
                  <a:prstClr val="black"/>
                </a:solidFill>
                <a:latin typeface="Century Gothic"/>
              </a:rPr>
              <a:t>Once cleaned, the fruit is sorted by size and boxed in cartons. Hass avocados then are ready for shipping – all in less than a day after they’re harvested.</a:t>
            </a:r>
          </a:p>
        </p:txBody>
      </p:sp>
      <p:pic>
        <p:nvPicPr>
          <p:cNvPr id="4098" name="Picture 2" descr="https://www.avocadocentral.com/sites/default/files/unripe-avocados.jpg"/>
          <p:cNvPicPr>
            <a:picLocks noChangeAspect="1" noChangeArrowheads="1"/>
          </p:cNvPicPr>
          <p:nvPr/>
        </p:nvPicPr>
        <p:blipFill rotWithShape="1">
          <a:blip r:embed="rId3">
            <a:extLst>
              <a:ext uri="{28A0092B-C50C-407E-A947-70E740481C1C}">
                <a14:useLocalDpi xmlns:a14="http://schemas.microsoft.com/office/drawing/2010/main" val="0"/>
              </a:ext>
            </a:extLst>
          </a:blip>
          <a:srcRect l="23" t="63659" r="-23" b="10052"/>
          <a:stretch/>
        </p:blipFill>
        <p:spPr bwMode="auto">
          <a:xfrm>
            <a:off x="381000" y="5638800"/>
            <a:ext cx="8381999" cy="82634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2781300" y="332229"/>
            <a:ext cx="3581400" cy="630942"/>
          </a:xfrm>
          <a:prstGeom prst="rect">
            <a:avLst/>
          </a:prstGeom>
        </p:spPr>
        <p:txBody>
          <a:bodyPr wrap="square">
            <a:spAutoFit/>
          </a:bodyPr>
          <a:lstStyle/>
          <a:p>
            <a:pPr algn="ctr"/>
            <a:r>
              <a:rPr lang="es-CO" sz="3500" b="1" dirty="0">
                <a:solidFill>
                  <a:srgbClr val="23572D"/>
                </a:solidFill>
                <a:latin typeface="Century Gothic" panose="020B0502020202020204" pitchFamily="34" charset="0"/>
              </a:rPr>
              <a:t>Avocado </a:t>
            </a:r>
            <a:r>
              <a:rPr lang="es-CO" sz="3500" b="1" dirty="0" err="1">
                <a:solidFill>
                  <a:srgbClr val="23572D"/>
                </a:solidFill>
                <a:latin typeface="Century Gothic" panose="020B0502020202020204" pitchFamily="34" charset="0"/>
              </a:rPr>
              <a:t>Hass</a:t>
            </a:r>
            <a:endParaRPr lang="en-US" sz="3500" dirty="0"/>
          </a:p>
        </p:txBody>
      </p:sp>
    </p:spTree>
    <p:extLst>
      <p:ext uri="{BB962C8B-B14F-4D97-AF65-F5344CB8AC3E}">
        <p14:creationId xmlns:p14="http://schemas.microsoft.com/office/powerpoint/2010/main" val="3912547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ame 11"/>
          <p:cNvSpPr/>
          <p:nvPr/>
        </p:nvSpPr>
        <p:spPr>
          <a:xfrm>
            <a:off x="0" y="0"/>
            <a:ext cx="9144000" cy="6858000"/>
          </a:xfrm>
          <a:prstGeom prst="frame">
            <a:avLst>
              <a:gd name="adj1" fmla="val 4626"/>
            </a:avLst>
          </a:prstGeom>
          <a:blipFill dpi="0" rotWithShape="1">
            <a:blip r:embed="rId2">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title"/>
          </p:nvPr>
        </p:nvSpPr>
        <p:spPr>
          <a:xfrm>
            <a:off x="457200" y="503238"/>
            <a:ext cx="8229600" cy="1020762"/>
          </a:xfrm>
        </p:spPr>
        <p:txBody>
          <a:bodyPr>
            <a:normAutofit/>
          </a:bodyPr>
          <a:lstStyle/>
          <a:p>
            <a:r>
              <a:rPr lang="es-CO" sz="2000" b="1" dirty="0" err="1">
                <a:solidFill>
                  <a:schemeClr val="bg1">
                    <a:lumMod val="50000"/>
                  </a:schemeClr>
                </a:solidFill>
                <a:latin typeface="Century Gothic" panose="020B0502020202020204" pitchFamily="34" charset="0"/>
              </a:rPr>
              <a:t>Calibers</a:t>
            </a:r>
            <a:endParaRPr lang="es-CO" sz="3500" b="1" dirty="0">
              <a:solidFill>
                <a:schemeClr val="bg1">
                  <a:lumMod val="50000"/>
                </a:schemeClr>
              </a:solidFill>
              <a:latin typeface="Century Gothic" panose="020B0502020202020204" pitchFamily="34" charset="0"/>
            </a:endParaRPr>
          </a:p>
        </p:txBody>
      </p:sp>
      <p:sp>
        <p:nvSpPr>
          <p:cNvPr id="3" name="Content Placeholder 2"/>
          <p:cNvSpPr>
            <a:spLocks noGrp="1"/>
          </p:cNvSpPr>
          <p:nvPr>
            <p:ph idx="1"/>
          </p:nvPr>
        </p:nvSpPr>
        <p:spPr>
          <a:xfrm>
            <a:off x="457200" y="1295400"/>
            <a:ext cx="8229600" cy="609600"/>
          </a:xfrm>
        </p:spPr>
        <p:txBody>
          <a:bodyPr>
            <a:normAutofit/>
          </a:bodyPr>
          <a:lstStyle/>
          <a:p>
            <a:pPr marL="0" lvl="0" indent="0" algn="just">
              <a:spcBef>
                <a:spcPts val="0"/>
              </a:spcBef>
              <a:buNone/>
            </a:pPr>
            <a:r>
              <a:rPr lang="en-US" sz="1600" dirty="0">
                <a:solidFill>
                  <a:prstClr val="black"/>
                </a:solidFill>
                <a:latin typeface="Century Gothic"/>
              </a:rPr>
              <a:t>Our avocados are carefully selected according to their caliber and index of dry matter.  Then, we relate the sizes that we sell.  </a:t>
            </a:r>
          </a:p>
        </p:txBody>
      </p:sp>
      <p:sp>
        <p:nvSpPr>
          <p:cNvPr id="8" name="Rectangle 7"/>
          <p:cNvSpPr/>
          <p:nvPr/>
        </p:nvSpPr>
        <p:spPr>
          <a:xfrm>
            <a:off x="304800" y="304800"/>
            <a:ext cx="8534400" cy="6248400"/>
          </a:xfrm>
          <a:prstGeom prst="rect">
            <a:avLst/>
          </a:prstGeom>
          <a:noFill/>
          <a:ln w="3175">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http://2.bp.blogspot.com/-LSq0E-nE_G8/The1hV4DPOI/AAAAAAAAC8g/j1qnEnfFYjg/s1600/silhouprightavofinal.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7848600" y="152400"/>
            <a:ext cx="873961" cy="990600"/>
          </a:xfrm>
          <a:prstGeom prst="rect">
            <a:avLst/>
          </a:prstGeom>
          <a:noFill/>
          <a:effectLst>
            <a:reflection stA="52000" endA="300" endPos="13000" dir="5400000" sy="-100000" algn="bl" rotWithShape="0"/>
          </a:effectLst>
          <a:extLst>
            <a:ext uri="{909E8E84-426E-40DD-AFC4-6F175D3DCCD1}">
              <a14:hiddenFill xmlns:a14="http://schemas.microsoft.com/office/drawing/2010/main">
                <a:solidFill>
                  <a:srgbClr val="FFFFFF"/>
                </a:solidFill>
              </a14:hiddenFill>
            </a:ext>
          </a:extLst>
        </p:spPr>
      </p:pic>
      <p:pic>
        <p:nvPicPr>
          <p:cNvPr id="9" name="Picture 1" descr="D:\Mis documentos\DISEÑO\David A. Montoya\2016\LA PERLA\PRESENTACIONES\EXPORTACION FRUTA\CALIBRES-01.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l="1632" t="8236" r="1632" b="8236"/>
          <a:stretch/>
        </p:blipFill>
        <p:spPr bwMode="auto">
          <a:xfrm>
            <a:off x="382656" y="2209800"/>
            <a:ext cx="8378688" cy="13793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Mis documentos\DISEÑO\David A. Montoya\2016\LA PERLA\PRESENTACIONES\EXPORTACION FRUTA\3819826e-deeb-427a-9980-3984b705f30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02902" y="4018501"/>
            <a:ext cx="1843874" cy="24584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Mis documentos\DISEÑO\David A. Montoya\2016\LA PERLA\PRESENTACIONES\EXPORTACION FRUTA\a11e52b1-e6ab-4285-bd77-c3ea4b753009.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19126" y="4018500"/>
            <a:ext cx="1843874" cy="24584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D:\Mis documentos\DISEÑO\David A. Montoya\2016\LA PERLA\PRESENTACIONES\EXPORTACION FRUTA\ccc829e8-6d27-4171-8af6-677fbdc8e8cb.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2656" y="4018500"/>
            <a:ext cx="4376670" cy="24585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781300" y="332229"/>
            <a:ext cx="3581400" cy="630942"/>
          </a:xfrm>
          <a:prstGeom prst="rect">
            <a:avLst/>
          </a:prstGeom>
        </p:spPr>
        <p:txBody>
          <a:bodyPr wrap="square">
            <a:spAutoFit/>
          </a:bodyPr>
          <a:lstStyle/>
          <a:p>
            <a:pPr algn="ctr"/>
            <a:r>
              <a:rPr lang="es-CO" sz="3500" b="1" dirty="0">
                <a:solidFill>
                  <a:srgbClr val="23572D"/>
                </a:solidFill>
                <a:latin typeface="Century Gothic" panose="020B0502020202020204" pitchFamily="34" charset="0"/>
              </a:rPr>
              <a:t>Avocado </a:t>
            </a:r>
            <a:r>
              <a:rPr lang="es-CO" sz="3500" b="1" dirty="0" err="1">
                <a:solidFill>
                  <a:srgbClr val="23572D"/>
                </a:solidFill>
                <a:latin typeface="Century Gothic" panose="020B0502020202020204" pitchFamily="34" charset="0"/>
              </a:rPr>
              <a:t>Hass</a:t>
            </a:r>
            <a:endParaRPr lang="en-US" sz="3500" dirty="0"/>
          </a:p>
        </p:txBody>
      </p:sp>
    </p:spTree>
    <p:extLst>
      <p:ext uri="{BB962C8B-B14F-4D97-AF65-F5344CB8AC3E}">
        <p14:creationId xmlns:p14="http://schemas.microsoft.com/office/powerpoint/2010/main" val="42754348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948</TotalTime>
  <Words>1425</Words>
  <Application>Microsoft Office PowerPoint</Application>
  <PresentationFormat>On-screen Show (4:3)</PresentationFormat>
  <Paragraphs>368</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Century Gothic</vt:lpstr>
      <vt:lpstr>Times New Roman</vt:lpstr>
      <vt:lpstr>Trebuchet MS</vt:lpstr>
      <vt:lpstr>Wingdings</vt:lpstr>
      <vt:lpstr>Office Theme</vt:lpstr>
      <vt:lpstr>Intro</vt:lpstr>
      <vt:lpstr>Executive Summary</vt:lpstr>
      <vt:lpstr>Mission</vt:lpstr>
      <vt:lpstr>Executive Team</vt:lpstr>
      <vt:lpstr>What is Avocado Hass?</vt:lpstr>
      <vt:lpstr>Our main product</vt:lpstr>
      <vt:lpstr>Harvest</vt:lpstr>
      <vt:lpstr>Harvest</vt:lpstr>
      <vt:lpstr>Calibers</vt:lpstr>
      <vt:lpstr>Packing</vt:lpstr>
      <vt:lpstr>Supply Chain </vt:lpstr>
      <vt:lpstr>Packing 4 kg</vt:lpstr>
      <vt:lpstr>Packing 10 kg</vt:lpstr>
      <vt:lpstr>Capacity</vt:lpstr>
      <vt:lpstr>Payment Terms</vt:lpstr>
      <vt:lpstr>Shipping</vt:lpstr>
      <vt:lpstr>Maersk Shipping Route</vt:lpstr>
      <vt:lpstr>APL Shipping Route</vt:lpstr>
      <vt:lpstr>Mediterranean Shipping Route</vt:lpstr>
      <vt:lpstr>CMA CGM Shipping Route</vt:lpstr>
      <vt:lpstr>Hapag-Lloyd Shipping Route</vt:lpstr>
      <vt:lpstr>Ports Russian Port</vt:lpstr>
      <vt:lpstr>Ports Other International Ports</vt:lpstr>
      <vt:lpstr>Russian Ruble</vt:lpstr>
      <vt:lpstr>Russian Imports</vt:lpstr>
      <vt:lpstr>Russian Inflation Rate</vt:lpstr>
      <vt:lpstr>Russian Food Inflation</vt:lpstr>
      <vt:lpstr>Russian Consumer Price Index</vt:lpstr>
      <vt:lpstr>Colombian Peso</vt:lpstr>
      <vt:lpstr>Colombian Exports</vt:lpstr>
      <vt:lpstr>Colombian Export Prices</vt:lpstr>
      <vt:lpstr>Colombian Producer Prices</vt:lpstr>
    </vt:vector>
  </TitlesOfParts>
  <Company>Unknown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Rue</dc:creator>
  <cp:lastModifiedBy>Raul Gallon</cp:lastModifiedBy>
  <cp:revision>91</cp:revision>
  <cp:lastPrinted>2016-02-02T20:21:31Z</cp:lastPrinted>
  <dcterms:created xsi:type="dcterms:W3CDTF">2016-01-18T22:20:14Z</dcterms:created>
  <dcterms:modified xsi:type="dcterms:W3CDTF">2019-03-18T19:32:36Z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D4FDF010-79DB-41F0-BCBF-FE4747BF8ECE</vt:lpwstr>
  </property>
  <property fmtid="{D5CDD505-2E9C-101B-9397-08002B2CF9AE}" pid="3" name="ArticulatePath">
    <vt:lpwstr>Gallon Exports PPT - Jan 28-no prices</vt:lpwstr>
  </property>
</Properties>
</file>